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F3F3F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F3F3F"/>
        </a:fontRef>
        <a:srgbClr val="3F3F3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8E8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F3F3F"/>
              </a:solidFill>
              <a:prstDash val="solid"/>
              <a:round/>
            </a:ln>
          </a:top>
          <a:bottom>
            <a:ln w="254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F3F3F"/>
              </a:solidFill>
              <a:prstDash val="solid"/>
              <a:round/>
            </a:ln>
          </a:top>
          <a:bottom>
            <a:ln w="254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CDCD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F3F3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F3F3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F3F3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3F3F3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solidFill>
            <a:srgbClr val="3F3F3F">
              <a:alpha val="20000"/>
            </a:srgbClr>
          </a:solidFill>
        </a:fill>
      </a:tcStyle>
    </a:firstCol>
    <a:la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50800" cap="flat">
              <a:solidFill>
                <a:srgbClr val="3F3F3F"/>
              </a:solidFill>
              <a:prstDash val="solid"/>
              <a:round/>
            </a:ln>
          </a:top>
          <a:bottom>
            <a:ln w="127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3F3F3F"/>
        </a:fontRef>
        <a:srgbClr val="3F3F3F"/>
      </a:tcTxStyle>
      <a:tcStyle>
        <a:tcBdr>
          <a:left>
            <a:ln w="12700" cap="flat">
              <a:solidFill>
                <a:srgbClr val="3F3F3F"/>
              </a:solidFill>
              <a:prstDash val="solid"/>
              <a:round/>
            </a:ln>
          </a:left>
          <a:right>
            <a:ln w="12700" cap="flat">
              <a:solidFill>
                <a:srgbClr val="3F3F3F"/>
              </a:solidFill>
              <a:prstDash val="solid"/>
              <a:round/>
            </a:ln>
          </a:right>
          <a:top>
            <a:ln w="12700" cap="flat">
              <a:solidFill>
                <a:srgbClr val="3F3F3F"/>
              </a:solidFill>
              <a:prstDash val="solid"/>
              <a:round/>
            </a:ln>
          </a:top>
          <a:bottom>
            <a:ln w="25400" cap="flat">
              <a:solidFill>
                <a:srgbClr val="3F3F3F"/>
              </a:solidFill>
              <a:prstDash val="solid"/>
              <a:round/>
            </a:ln>
          </a:bottom>
          <a:insideH>
            <a:ln w="12700" cap="flat">
              <a:solidFill>
                <a:srgbClr val="3F3F3F"/>
              </a:solidFill>
              <a:prstDash val="solid"/>
              <a:round/>
            </a:ln>
          </a:insideH>
          <a:insideV>
            <a:ln w="12700" cap="flat">
              <a:solidFill>
                <a:srgbClr val="3F3F3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10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617489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77069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0" name="Shape 3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356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0" name="Shape 32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993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8" name="Shape 3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5210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9" name="Shape 36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4544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6051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4971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9137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Note:</a:t>
            </a:r>
          </a:p>
          <a:p>
            <a:endParaRPr dirty="0"/>
          </a:p>
          <a:p>
            <a:r>
              <a:rPr dirty="0"/>
              <a:t>To Change the Picture and replace new one as same shape Follow the steps below</a:t>
            </a:r>
          </a:p>
          <a:p>
            <a:endParaRPr dirty="0"/>
          </a:p>
          <a:p>
            <a:r>
              <a:rPr dirty="0"/>
              <a:t>Select the picture first &gt; Mouse Right button click&gt;change picture&gt;Browse and select the image from your computer&gt;Click Insert</a:t>
            </a:r>
          </a:p>
          <a:p>
            <a:endParaRPr dirty="0"/>
          </a:p>
          <a:p>
            <a:r>
              <a:rPr dirty="0"/>
              <a:t>That’s it. You are Done !!!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4553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8378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4" name="Shape 23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3598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4" name="Shape 25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80242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0" name="Shape 28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Note:</a:t>
            </a:r>
          </a:p>
          <a:p>
            <a:endParaRPr/>
          </a:p>
          <a:p>
            <a:r>
              <a:t>To Change the Picture and replace new one as same shape Follow the steps below</a:t>
            </a:r>
          </a:p>
          <a:p>
            <a:endParaRPr/>
          </a:p>
          <a:p>
            <a:r>
              <a:t>Select the picture first &gt; Mouse Right button click&gt;change picture&gt;Browse and select the image from your computer&gt;Click Insert</a:t>
            </a:r>
          </a:p>
          <a:p>
            <a:endParaRPr/>
          </a:p>
          <a:p>
            <a:r>
              <a:t>That’s it. You are Done !!!</a:t>
            </a:r>
          </a:p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18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909090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909090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909090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909090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90909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90909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F3F3F"/>
          </a:solidFill>
          <a:uFillTx/>
          <a:latin typeface="Roboto"/>
          <a:ea typeface="Roboto"/>
          <a:cs typeface="Roboto"/>
          <a:sym typeface="Roboto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3F3F3F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13" Type="http://schemas.openxmlformats.org/officeDocument/2006/relationships/image" Target="../media/image28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12" Type="http://schemas.openxmlformats.org/officeDocument/2006/relationships/image" Target="../media/image2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11" Type="http://schemas.openxmlformats.org/officeDocument/2006/relationships/image" Target="../media/image26.jpeg"/><Relationship Id="rId5" Type="http://schemas.openxmlformats.org/officeDocument/2006/relationships/image" Target="../media/image20.jpeg"/><Relationship Id="rId10" Type="http://schemas.openxmlformats.org/officeDocument/2006/relationships/image" Target="../media/image25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mailto: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ctrTitle"/>
          </p:nvPr>
        </p:nvSpPr>
        <p:spPr>
          <a:xfrm>
            <a:off x="1524000" y="2129830"/>
            <a:ext cx="9144000" cy="850504"/>
          </a:xfrm>
          <a:prstGeom prst="rect">
            <a:avLst/>
          </a:prstGeom>
          <a:solidFill>
            <a:schemeClr val="accent4">
              <a:lumOff val="25000"/>
            </a:schemeClr>
          </a:solidFill>
        </p:spPr>
        <p:txBody>
          <a:bodyPr anchor="ctr">
            <a:noAutofit/>
          </a:bodyPr>
          <a:lstStyle>
            <a:lvl1pPr defTabSz="457200">
              <a:lnSpc>
                <a:spcPts val="10500"/>
              </a:lnSpc>
              <a:defRPr sz="3800">
                <a:solidFill>
                  <a:srgbClr val="0063B1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sq-AL" dirty="0" smtClean="0"/>
              <a:t>Procesi i integrimit në BE</a:t>
            </a:r>
            <a:r>
              <a:rPr dirty="0" smtClean="0"/>
              <a:t>: </a:t>
            </a:r>
            <a:endParaRPr dirty="0"/>
          </a:p>
        </p:txBody>
      </p:sp>
      <p:sp>
        <p:nvSpPr>
          <p:cNvPr id="113" name="Shape 113"/>
          <p:cNvSpPr>
            <a:spLocks noGrp="1"/>
          </p:cNvSpPr>
          <p:nvPr>
            <p:ph type="subTitle" sz="quarter" idx="1"/>
          </p:nvPr>
        </p:nvSpPr>
        <p:spPr>
          <a:xfrm>
            <a:off x="1524000" y="3072408"/>
            <a:ext cx="9144000" cy="1655762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457200">
              <a:lnSpc>
                <a:spcPts val="10500"/>
              </a:lnSpc>
              <a:spcBef>
                <a:spcPts val="0"/>
              </a:spcBef>
              <a:defRPr sz="3800">
                <a:solidFill>
                  <a:srgbClr val="0063B1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sz="15200" dirty="0" smtClean="0"/>
              <a:t>Roli i Kuvendit të Kosovës dhe i Komisionit të tij për Integrime Evropiane</a:t>
            </a:r>
            <a:endParaRPr sz="15200" dirty="0"/>
          </a:p>
        </p:txBody>
      </p:sp>
    </p:spTree>
  </p:cSld>
  <p:clrMapOvr>
    <a:masterClrMapping/>
  </p:clrMapOvr>
  <p:transition spd="med" advClick="0" advTm="1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9147959" y="2416151"/>
            <a:ext cx="1579761" cy="1579761"/>
          </a:xfrm>
          <a:prstGeom prst="rect">
            <a:avLst/>
          </a:prstGeom>
          <a:ln w="12700">
            <a:miter lim="400000"/>
          </a:ln>
        </p:spPr>
      </p:pic>
      <p:sp>
        <p:nvSpPr>
          <p:cNvPr id="238" name="Shape 238"/>
          <p:cNvSpPr>
            <a:spLocks noGrp="1"/>
          </p:cNvSpPr>
          <p:nvPr>
            <p:ph type="subTitle" sz="quarter" idx="1"/>
          </p:nvPr>
        </p:nvSpPr>
        <p:spPr>
          <a:xfrm>
            <a:off x="1130140" y="1570857"/>
            <a:ext cx="2689102" cy="3846116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reflection stA="0" endPos="40000" dir="5400000" sy="-100000" algn="bl" rotWithShape="0"/>
          </a:effectLst>
        </p:spPr>
        <p:txBody>
          <a:bodyPr/>
          <a:lstStyle/>
          <a:p>
            <a:pPr indent="139700" algn="l" defTabSz="449580">
              <a:lnSpc>
                <a:spcPct val="107916"/>
              </a:lnSpc>
              <a:spcBef>
                <a:spcPts val="100"/>
              </a:spcBef>
              <a:defRPr sz="1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Me anë të miratimit të ligjeve, parlamentet sigurojnë transpozimin e </a:t>
            </a:r>
            <a:r>
              <a:rPr dirty="0" smtClean="0"/>
              <a:t>acquis</a:t>
            </a:r>
            <a:r>
              <a:rPr lang="sq-AL" dirty="0" smtClean="0"/>
              <a:t> të BE-së në sistemin ligjor kombëtar</a:t>
            </a:r>
            <a:r>
              <a:rPr dirty="0" smtClean="0"/>
              <a:t>. </a:t>
            </a:r>
            <a:endParaRPr dirty="0"/>
          </a:p>
          <a:p>
            <a:pPr indent="139700" algn="l" defTabSz="449580">
              <a:lnSpc>
                <a:spcPct val="107916"/>
              </a:lnSpc>
              <a:spcBef>
                <a:spcPts val="100"/>
              </a:spcBef>
              <a:defRPr sz="1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endParaRPr dirty="0"/>
          </a:p>
          <a:p>
            <a:pPr indent="139700" algn="l" defTabSz="449580">
              <a:lnSpc>
                <a:spcPct val="107916"/>
              </a:lnSpc>
              <a:spcBef>
                <a:spcPts val="100"/>
              </a:spcBef>
              <a:defRPr sz="15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Bazuar në planin kombëtar të harmonizimit ligjor që përgatitet nga qeveria</a:t>
            </a:r>
            <a:r>
              <a:rPr dirty="0" smtClean="0"/>
              <a:t>, </a:t>
            </a:r>
            <a:r>
              <a:rPr lang="sq-AL" dirty="0" smtClean="0"/>
              <a:t>parlamentet bëjnë monitorimin e fuqishëm politik të përafrimit ligjor</a:t>
            </a:r>
            <a:r>
              <a:rPr dirty="0" smtClean="0"/>
              <a:t>. </a:t>
            </a:r>
            <a:endParaRPr dirty="0"/>
          </a:p>
        </p:txBody>
      </p:sp>
      <p:sp>
        <p:nvSpPr>
          <p:cNvPr id="239" name="Shape 239"/>
          <p:cNvSpPr/>
          <p:nvPr/>
        </p:nvSpPr>
        <p:spPr>
          <a:xfrm>
            <a:off x="1069975" y="468908"/>
            <a:ext cx="9144001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3600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Përafrimi me legjislacionin e BE-së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40" name="Shape 240"/>
          <p:cNvSpPr/>
          <p:nvPr/>
        </p:nvSpPr>
        <p:spPr>
          <a:xfrm>
            <a:off x="1102866" y="1097464"/>
            <a:ext cx="9986268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41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7543179" y="1643235"/>
            <a:ext cx="2850804" cy="2850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6514479" y="2088256"/>
            <a:ext cx="1579761" cy="1579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7390779" y="2395927"/>
            <a:ext cx="1345420" cy="13454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6" name="Group 246"/>
          <p:cNvGrpSpPr/>
          <p:nvPr/>
        </p:nvGrpSpPr>
        <p:grpSpPr>
          <a:xfrm>
            <a:off x="5448301" y="2896628"/>
            <a:ext cx="2830612" cy="3257815"/>
            <a:chOff x="0" y="-4"/>
            <a:chExt cx="2693591" cy="3257813"/>
          </a:xfrm>
        </p:grpSpPr>
        <p:sp>
          <p:nvSpPr>
            <p:cNvPr id="245" name="Shape 245"/>
            <p:cNvSpPr/>
            <p:nvPr/>
          </p:nvSpPr>
          <p:spPr>
            <a:xfrm>
              <a:off x="38100" y="126467"/>
              <a:ext cx="2617391" cy="3093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50" y="0"/>
                  </a:moveTo>
                  <a:lnTo>
                    <a:pt x="14345" y="4038"/>
                  </a:lnTo>
                  <a:cubicBezTo>
                    <a:pt x="13377" y="3783"/>
                    <a:pt x="12347" y="3644"/>
                    <a:pt x="11280" y="3644"/>
                  </a:cubicBezTo>
                  <a:lnTo>
                    <a:pt x="10320" y="3644"/>
                  </a:lnTo>
                  <a:cubicBezTo>
                    <a:pt x="4621" y="3644"/>
                    <a:pt x="0" y="7554"/>
                    <a:pt x="0" y="12377"/>
                  </a:cubicBezTo>
                  <a:lnTo>
                    <a:pt x="0" y="12870"/>
                  </a:lnTo>
                  <a:cubicBezTo>
                    <a:pt x="0" y="17693"/>
                    <a:pt x="4621" y="21600"/>
                    <a:pt x="10320" y="21600"/>
                  </a:cubicBezTo>
                  <a:lnTo>
                    <a:pt x="11280" y="21600"/>
                  </a:lnTo>
                  <a:cubicBezTo>
                    <a:pt x="16979" y="21600"/>
                    <a:pt x="21600" y="17693"/>
                    <a:pt x="21600" y="12870"/>
                  </a:cubicBezTo>
                  <a:lnTo>
                    <a:pt x="21600" y="12377"/>
                  </a:lnTo>
                  <a:cubicBezTo>
                    <a:pt x="21600" y="9512"/>
                    <a:pt x="19962" y="6977"/>
                    <a:pt x="17444" y="5385"/>
                  </a:cubicBezTo>
                  <a:lnTo>
                    <a:pt x="18950" y="0"/>
                  </a:lnTo>
                  <a:close/>
                </a:path>
              </a:pathLst>
            </a:cu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Parlamenti e miraton dhe e monitoron ekzekutimin me kohë të planit kombëtar për harmonizim me ligjet e BE-së që përgatitet nga Qeveria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44" name="Picture 243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-4"/>
              <a:ext cx="2693591" cy="3257813"/>
            </a:xfrm>
            <a:prstGeom prst="rect">
              <a:avLst/>
            </a:prstGeom>
            <a:effectLst/>
          </p:spPr>
        </p:pic>
      </p:grpSp>
      <p:grpSp>
        <p:nvGrpSpPr>
          <p:cNvPr id="249" name="Group 249"/>
          <p:cNvGrpSpPr/>
          <p:nvPr/>
        </p:nvGrpSpPr>
        <p:grpSpPr>
          <a:xfrm>
            <a:off x="3891090" y="2244691"/>
            <a:ext cx="3300843" cy="1816896"/>
            <a:chOff x="0" y="28572"/>
            <a:chExt cx="3300842" cy="1816894"/>
          </a:xfrm>
        </p:grpSpPr>
        <p:sp>
          <p:nvSpPr>
            <p:cNvPr id="248" name="Shape 248"/>
            <p:cNvSpPr/>
            <p:nvPr/>
          </p:nvSpPr>
          <p:spPr>
            <a:xfrm>
              <a:off x="38100" y="38100"/>
              <a:ext cx="2738732" cy="1740593"/>
            </a:xfrm>
            <a:prstGeom prst="wedgeEllipseCallout">
              <a:avLst>
                <a:gd name="adj1" fmla="val 68525"/>
                <a:gd name="adj2" fmla="val -27384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Komisioni përgjegjës për integrimin evropian merret vetëm me projektligjet që kanë të bëjnë me BE-në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47" name="Picture 246"/>
            <p:cNvPicPr>
              <a:picLocks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28572"/>
              <a:ext cx="3300842" cy="1816894"/>
            </a:xfrm>
            <a:prstGeom prst="rect">
              <a:avLst/>
            </a:prstGeom>
            <a:effectLst/>
          </p:spPr>
        </p:pic>
      </p:grpSp>
      <p:grpSp>
        <p:nvGrpSpPr>
          <p:cNvPr id="252" name="Group 252"/>
          <p:cNvGrpSpPr/>
          <p:nvPr/>
        </p:nvGrpSpPr>
        <p:grpSpPr>
          <a:xfrm>
            <a:off x="8069389" y="2968863"/>
            <a:ext cx="2851151" cy="3516954"/>
            <a:chOff x="0" y="-28578"/>
            <a:chExt cx="2851150" cy="3516952"/>
          </a:xfrm>
        </p:grpSpPr>
        <p:sp>
          <p:nvSpPr>
            <p:cNvPr id="251" name="Shape 251"/>
            <p:cNvSpPr/>
            <p:nvPr/>
          </p:nvSpPr>
          <p:spPr>
            <a:xfrm>
              <a:off x="38100" y="1169039"/>
              <a:ext cx="2774773" cy="2309955"/>
            </a:xfrm>
            <a:prstGeom prst="wedgeEllipseCallout">
              <a:avLst>
                <a:gd name="adj1" fmla="val -15619"/>
                <a:gd name="adj2" fmla="val -100143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Qeveria i siguron parlamentit memorandumin shpjegues gjithëpërfshirës dhe tabelën e përputhshmërisë që i bashkëngjitet çdo projektligji</a:t>
              </a:r>
              <a:r>
                <a:rPr dirty="0" smtClean="0"/>
                <a:t>. </a:t>
              </a:r>
              <a:endParaRPr dirty="0"/>
            </a:p>
          </p:txBody>
        </p:sp>
        <p:pic>
          <p:nvPicPr>
            <p:cNvPr id="250" name="Picture 249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-28578"/>
              <a:ext cx="2851150" cy="3516952"/>
            </a:xfrm>
            <a:prstGeom prst="rect">
              <a:avLst/>
            </a:prstGeom>
            <a:effectLst/>
          </p:spPr>
        </p:pic>
      </p:grpSp>
      <p:sp>
        <p:nvSpPr>
          <p:cNvPr id="20" name="Rectangle 19"/>
          <p:cNvSpPr/>
          <p:nvPr/>
        </p:nvSpPr>
        <p:spPr>
          <a:xfrm>
            <a:off x="5448300" y="1135406"/>
            <a:ext cx="4765676" cy="646329"/>
          </a:xfrm>
          <a:prstGeom prst="rect">
            <a:avLst/>
          </a:prstGeom>
          <a:solidFill>
            <a:schemeClr val="accent4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BA" sz="1800" b="0" i="0" u="none" strike="noStrike" cap="none" spc="0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uFillTx/>
                <a:latin typeface="Avenir Next Demi Bold"/>
                <a:sym typeface="Calibri"/>
              </a:rPr>
              <a:t> </a:t>
            </a:r>
            <a:r>
              <a:rPr kumimoji="0" lang="sr-Latn-BA" sz="1800" b="0" i="0" u="none" strike="noStrike" cap="none" spc="0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uFillTx/>
                <a:latin typeface="Avenir Next Demi Bold"/>
                <a:sym typeface="Calibri"/>
              </a:rPr>
              <a:t>Praktikat</a:t>
            </a:r>
            <a:r>
              <a:rPr kumimoji="0" lang="sr-Latn-BA" sz="1800" b="0" i="0" u="none" strike="noStrike" cap="none" spc="0" normalizeH="0" dirty="0" smtClean="0">
                <a:ln>
                  <a:noFill/>
                </a:ln>
                <a:solidFill>
                  <a:srgbClr val="3F3F3F"/>
                </a:solidFill>
                <a:effectLst/>
                <a:uFillTx/>
                <a:latin typeface="Avenir Next Demi Bold"/>
                <a:sym typeface="Calibri"/>
              </a:rPr>
              <a:t> e mira të parlamenteve të vendeve anëtare të BE-së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3F3F3F"/>
              </a:solidFill>
              <a:effectLst/>
              <a:uFillTx/>
              <a:latin typeface="Avenir Next Demi Bold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" grpId="2" animBg="1" advAuto="0"/>
      <p:bldP spid="249" grpId="1" animBg="1" advAuto="0"/>
      <p:bldP spid="252" grpId="3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1069975" y="468908"/>
            <a:ext cx="9144001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3600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Monitorimi dhe shqyrtimi i hollësishëm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57" name="Shape 257"/>
          <p:cNvSpPr/>
          <p:nvPr/>
        </p:nvSpPr>
        <p:spPr>
          <a:xfrm>
            <a:off x="1102866" y="1097464"/>
            <a:ext cx="9986269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58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8817759" y="2428851"/>
            <a:ext cx="1579761" cy="1579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7212979" y="1655935"/>
            <a:ext cx="2850804" cy="2850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6184279" y="2100956"/>
            <a:ext cx="1579761" cy="1579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2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7060579" y="2408627"/>
            <a:ext cx="1345420" cy="13454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5" name="Group 265"/>
          <p:cNvGrpSpPr/>
          <p:nvPr/>
        </p:nvGrpSpPr>
        <p:grpSpPr>
          <a:xfrm>
            <a:off x="8210638" y="3032577"/>
            <a:ext cx="2851151" cy="3659618"/>
            <a:chOff x="-2" y="0"/>
            <a:chExt cx="2851150" cy="3659617"/>
          </a:xfrm>
        </p:grpSpPr>
        <p:sp>
          <p:nvSpPr>
            <p:cNvPr id="264" name="Shape 264"/>
            <p:cNvSpPr/>
            <p:nvPr/>
          </p:nvSpPr>
          <p:spPr>
            <a:xfrm>
              <a:off x="38100" y="1311703"/>
              <a:ext cx="2774773" cy="2309955"/>
            </a:xfrm>
            <a:prstGeom prst="wedgeEllipseCallout">
              <a:avLst>
                <a:gd name="adj1" fmla="val 3505"/>
                <a:gd name="adj2" fmla="val -106567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>
                  <a:latin typeface="Avenir Next Demi Bold"/>
                  <a:ea typeface="Avenir Next Demi Bold"/>
                  <a:cs typeface="Avenir Next Demi Bold"/>
                  <a:sym typeface="Avenir Next Demi Bold"/>
                </a:rPr>
                <a:t>Raporti vjetor i qeverisë për zbatimin e kontratës me BE-në analizohet dhe aprovohet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63" name="Picture 262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2" y="0"/>
              <a:ext cx="2851150" cy="3659617"/>
            </a:xfrm>
            <a:prstGeom prst="rect">
              <a:avLst/>
            </a:prstGeom>
            <a:effectLst/>
          </p:spPr>
        </p:pic>
      </p:grpSp>
      <p:grpSp>
        <p:nvGrpSpPr>
          <p:cNvPr id="269" name="Group 269"/>
          <p:cNvGrpSpPr/>
          <p:nvPr/>
        </p:nvGrpSpPr>
        <p:grpSpPr>
          <a:xfrm>
            <a:off x="3542412" y="3035875"/>
            <a:ext cx="4153977" cy="2001446"/>
            <a:chOff x="-1" y="28570"/>
            <a:chExt cx="4153975" cy="2001445"/>
          </a:xfrm>
        </p:grpSpPr>
        <p:sp>
          <p:nvSpPr>
            <p:cNvPr id="268" name="Shape 268"/>
            <p:cNvSpPr/>
            <p:nvPr/>
          </p:nvSpPr>
          <p:spPr>
            <a:xfrm>
              <a:off x="38100" y="43261"/>
              <a:ext cx="2708194" cy="1920182"/>
            </a:xfrm>
            <a:prstGeom prst="wedgeEllipseCallout">
              <a:avLst>
                <a:gd name="adj1" fmla="val 101401"/>
                <a:gd name="adj2" fmla="val -50335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 sz="1500">
                  <a:solidFill>
                    <a:srgbClr val="000000"/>
                  </a:solid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Mbikëqyrja e shfrytëzimit të fondeve të BE-së bëhet në mënyrë sistematike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67" name="Picture 266"/>
            <p:cNvPicPr>
              <a:picLocks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" y="28570"/>
              <a:ext cx="4153975" cy="2001445"/>
            </a:xfrm>
            <a:prstGeom prst="rect">
              <a:avLst/>
            </a:prstGeom>
            <a:effectLst/>
          </p:spPr>
        </p:pic>
      </p:grpSp>
      <p:grpSp>
        <p:nvGrpSpPr>
          <p:cNvPr id="272" name="Group 272"/>
          <p:cNvGrpSpPr/>
          <p:nvPr/>
        </p:nvGrpSpPr>
        <p:grpSpPr>
          <a:xfrm>
            <a:off x="3700432" y="1484477"/>
            <a:ext cx="3352057" cy="1913336"/>
            <a:chOff x="-1" y="-4"/>
            <a:chExt cx="3352056" cy="1913335"/>
          </a:xfrm>
        </p:grpSpPr>
        <p:sp>
          <p:nvSpPr>
            <p:cNvPr id="271" name="Shape 271"/>
            <p:cNvSpPr/>
            <p:nvPr/>
          </p:nvSpPr>
          <p:spPr>
            <a:xfrm>
              <a:off x="38100" y="38100"/>
              <a:ext cx="2738732" cy="1837132"/>
            </a:xfrm>
            <a:prstGeom prst="wedgeEllipseCallout">
              <a:avLst>
                <a:gd name="adj1" fmla="val 70476"/>
                <a:gd name="adj2" fmla="val 18943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 sz="1500">
                  <a:solidFill>
                    <a:srgbClr val="000000"/>
                  </a:solid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>
                  <a:latin typeface="Avenir Next Demi Bold"/>
                  <a:ea typeface="Avenir Next Demi Bold"/>
                  <a:cs typeface="Avenir Next Demi Bold"/>
                  <a:sym typeface="Avenir Next Demi Bold"/>
                </a:rPr>
                <a:t>Mbikëqyrja e fuqishme politike e aktiviteteve të qeverisë lidhur me BE-në</a:t>
              </a:r>
              <a:r>
                <a:rPr dirty="0" smtClean="0"/>
                <a:t> </a:t>
              </a:r>
              <a:r>
                <a:rPr lang="sq-AL" dirty="0" smtClean="0"/>
                <a:t>është çelës i suksesit</a:t>
              </a:r>
              <a:r>
                <a:rPr dirty="0" smtClean="0"/>
                <a:t>. </a:t>
              </a:r>
              <a:endParaRPr dirty="0"/>
            </a:p>
          </p:txBody>
        </p:sp>
        <p:pic>
          <p:nvPicPr>
            <p:cNvPr id="270" name="Picture 269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-1" y="-4"/>
              <a:ext cx="3352056" cy="1913335"/>
            </a:xfrm>
            <a:prstGeom prst="rect">
              <a:avLst/>
            </a:prstGeom>
            <a:effectLst/>
          </p:spPr>
        </p:pic>
      </p:grpSp>
      <p:grpSp>
        <p:nvGrpSpPr>
          <p:cNvPr id="275" name="Group 275"/>
          <p:cNvGrpSpPr/>
          <p:nvPr/>
        </p:nvGrpSpPr>
        <p:grpSpPr>
          <a:xfrm>
            <a:off x="3492359" y="3175553"/>
            <a:ext cx="4145607" cy="3799540"/>
            <a:chOff x="-28571" y="28575"/>
            <a:chExt cx="4145605" cy="3799539"/>
          </a:xfrm>
        </p:grpSpPr>
        <p:sp>
          <p:nvSpPr>
            <p:cNvPr id="274" name="Shape 274"/>
            <p:cNvSpPr/>
            <p:nvPr/>
          </p:nvSpPr>
          <p:spPr>
            <a:xfrm>
              <a:off x="38100" y="1535762"/>
              <a:ext cx="2581324" cy="2225595"/>
            </a:xfrm>
            <a:prstGeom prst="wedgeEllipseCallout">
              <a:avLst>
                <a:gd name="adj1" fmla="val 108061"/>
                <a:gd name="adj2" fmla="val -117693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57200">
                <a:defRPr sz="1500">
                  <a:solidFill>
                    <a:srgbClr val="000000"/>
                  </a:solid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>
                  <a:latin typeface="Avenir Next Demi Bold"/>
                  <a:ea typeface="Avenir Next Demi Bold"/>
                  <a:cs typeface="Avenir Next Demi Bold"/>
                  <a:sym typeface="Avenir Next Demi Bold"/>
                </a:rPr>
                <a:t>Raportet vjetore vendore të Komisionit Evropian analizohen dhe diskutohet kontributi nacional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73" name="Picture 272"/>
            <p:cNvPicPr>
              <a:picLocks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-28571" y="28575"/>
              <a:ext cx="4145605" cy="3799539"/>
            </a:xfrm>
            <a:prstGeom prst="rect">
              <a:avLst/>
            </a:prstGeom>
            <a:effectLst/>
          </p:spPr>
        </p:pic>
      </p:grpSp>
      <p:grpSp>
        <p:nvGrpSpPr>
          <p:cNvPr id="278" name="Group 278"/>
          <p:cNvGrpSpPr/>
          <p:nvPr/>
        </p:nvGrpSpPr>
        <p:grpSpPr>
          <a:xfrm>
            <a:off x="5957888" y="3183202"/>
            <a:ext cx="2871684" cy="3252794"/>
            <a:chOff x="-5" y="0"/>
            <a:chExt cx="2623741" cy="3252793"/>
          </a:xfrm>
        </p:grpSpPr>
        <p:sp>
          <p:nvSpPr>
            <p:cNvPr id="277" name="Shape 277"/>
            <p:cNvSpPr/>
            <p:nvPr/>
          </p:nvSpPr>
          <p:spPr>
            <a:xfrm>
              <a:off x="38100" y="1093792"/>
              <a:ext cx="2547549" cy="2120794"/>
            </a:xfrm>
            <a:prstGeom prst="wedgeEllipseCallout">
              <a:avLst>
                <a:gd name="adj1" fmla="val 48413"/>
                <a:gd name="adj2" fmla="val -100551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>
                  <a:latin typeface="Avenir Next Demi Bold"/>
                  <a:ea typeface="Avenir Next Demi Bold"/>
                  <a:cs typeface="Avenir Next Demi Bold"/>
                  <a:sym typeface="Avenir Next Demi Bold"/>
                </a:rPr>
                <a:t>Debatet për politikat e BE-së organizohen në baza të rregullta dhe në mënyrë të strukturuar,</a:t>
              </a:r>
              <a:r>
                <a:rPr dirty="0" smtClean="0"/>
                <a:t> </a:t>
              </a:r>
              <a:r>
                <a:rPr lang="sq-AL" dirty="0" smtClean="0"/>
                <a:t>në seancë plenare dhe në nivel të komisioneve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76" name="Picture 275"/>
            <p:cNvPicPr>
              <a:picLocks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-5" y="0"/>
              <a:ext cx="2623741" cy="3252793"/>
            </a:xfrm>
            <a:prstGeom prst="rect">
              <a:avLst/>
            </a:prstGeom>
            <a:effectLst/>
          </p:spPr>
        </p:pic>
      </p:grpSp>
      <p:sp>
        <p:nvSpPr>
          <p:cNvPr id="25" name="Rectangle 24"/>
          <p:cNvSpPr/>
          <p:nvPr/>
        </p:nvSpPr>
        <p:spPr>
          <a:xfrm>
            <a:off x="852983" y="1809879"/>
            <a:ext cx="2667952" cy="4247315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kumimoji="0" lang="sq-AL" sz="1800" b="1" i="0" u="none" strike="noStrike" cap="none" spc="0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uFillTx/>
                <a:sym typeface="Calibri"/>
              </a:rPr>
              <a:t>Parlamenti</a:t>
            </a:r>
            <a:r>
              <a:rPr kumimoji="0" lang="sq-AL" sz="1800" b="1" i="0" u="none" strike="noStrike" cap="none" spc="0" normalizeH="0" dirty="0" smtClean="0">
                <a:ln>
                  <a:noFill/>
                </a:ln>
                <a:solidFill>
                  <a:srgbClr val="3F3F3F"/>
                </a:solidFill>
                <a:effectLst/>
                <a:uFillTx/>
                <a:sym typeface="Calibri"/>
              </a:rPr>
              <a:t> e autorizon qeverinë për përfaqësim të pozicioneve të vendit, duke i monitoruar kështu ngushtë aktivitetet e qeverisë.</a:t>
            </a:r>
          </a:p>
          <a:p>
            <a:endParaRPr lang="sq-AL" b="1" baseline="0" dirty="0" smtClean="0"/>
          </a:p>
          <a:p>
            <a:r>
              <a:rPr lang="sq-AL" b="1" dirty="0" smtClean="0"/>
              <a:t>Ndonëse qeveria është aktori kryesor në procedurën e zgjerimit, mbikëqyrja nga parlamenti e siguron konsensusin më të gjerë të mundshëm politik.</a:t>
            </a:r>
            <a:endParaRPr lang="sq-AL" b="1" baseline="0" dirty="0"/>
          </a:p>
          <a:p>
            <a:endParaRPr kumimoji="0" lang="sq-AL" sz="1800" b="1" i="0" u="none" strike="noStrike" cap="none" spc="0" normalizeH="0" baseline="0" dirty="0" smtClean="0">
              <a:ln>
                <a:noFill/>
              </a:ln>
              <a:solidFill>
                <a:srgbClr val="3F3F3F"/>
              </a:solidFill>
              <a:effectLst/>
              <a:uFillTx/>
              <a:sym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288708" y="1289129"/>
            <a:ext cx="4800427" cy="369330"/>
          </a:xfrm>
          <a:prstGeom prst="rect">
            <a:avLst/>
          </a:prstGeom>
          <a:solidFill>
            <a:schemeClr val="accent4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BA" sz="1800" b="1" i="0" u="none" strike="noStrike" cap="none" spc="0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Praktikat e mira të parlamenteve të BE-së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3F3F3F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000"/>
                            </p:stCondLst>
                            <p:childTnLst>
                              <p:par>
                                <p:cTn id="25" presetID="23" presetClass="entr" presetSubtype="16" fill="hold" grpId="5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" grpId="5" animBg="1" advAuto="0"/>
      <p:bldP spid="269" grpId="2" animBg="1" advAuto="0"/>
      <p:bldP spid="272" grpId="1" animBg="1" advAuto="0"/>
      <p:bldP spid="275" grpId="3" animBg="1" advAuto="0"/>
      <p:bldP spid="278" grpId="4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9147959" y="2416151"/>
            <a:ext cx="1579761" cy="1579761"/>
          </a:xfrm>
          <a:prstGeom prst="rect">
            <a:avLst/>
          </a:prstGeom>
          <a:ln w="12700">
            <a:miter lim="400000"/>
          </a:ln>
        </p:spPr>
      </p:pic>
      <p:sp>
        <p:nvSpPr>
          <p:cNvPr id="284" name="Shape 284"/>
          <p:cNvSpPr>
            <a:spLocks noGrp="1"/>
          </p:cNvSpPr>
          <p:nvPr>
            <p:ph type="subTitle" sz="quarter" idx="1"/>
          </p:nvPr>
        </p:nvSpPr>
        <p:spPr>
          <a:xfrm>
            <a:off x="1130140" y="1570857"/>
            <a:ext cx="2689102" cy="4069557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reflection stA="0" endPos="40000" dir="5400000" sy="-100000" algn="bl" rotWithShape="0"/>
          </a:effectLst>
        </p:spPr>
        <p:txBody>
          <a:bodyPr lIns="50800" tIns="50800" rIns="50800" bIns="50800">
            <a:normAutofit/>
          </a:bodyPr>
          <a:lstStyle/>
          <a:p>
            <a:pPr indent="138303" algn="l" defTabSz="452627">
              <a:lnSpc>
                <a:spcPct val="100000"/>
              </a:lnSpc>
              <a:spcBef>
                <a:spcPts val="0"/>
              </a:spcBef>
              <a:defRPr sz="1485">
                <a:solidFill>
                  <a:srgbClr val="000000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Diplomacia parlamentare është një aset në procesin e zgjerimit për forcimin e reputacionit ndërkombëtar dhe të përkrahjes për vendin</a:t>
            </a:r>
            <a:r>
              <a:rPr dirty="0" smtClean="0"/>
              <a:t>. </a:t>
            </a:r>
            <a:endParaRPr dirty="0"/>
          </a:p>
          <a:p>
            <a:pPr indent="138303" algn="l" defTabSz="452627">
              <a:lnSpc>
                <a:spcPct val="100000"/>
              </a:lnSpc>
              <a:spcBef>
                <a:spcPts val="0"/>
              </a:spcBef>
              <a:defRPr sz="1485">
                <a:solidFill>
                  <a:srgbClr val="000000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endParaRPr lang="sq-AL" dirty="0" smtClean="0"/>
          </a:p>
          <a:p>
            <a:pPr indent="138303" algn="l" defTabSz="452627">
              <a:lnSpc>
                <a:spcPct val="100000"/>
              </a:lnSpc>
              <a:spcBef>
                <a:spcPts val="0"/>
              </a:spcBef>
              <a:defRPr sz="1485">
                <a:solidFill>
                  <a:srgbClr val="000000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Kontaktet e rregullta me Parlamentin Evropian dhe me parlamentet e vendeve anëtare të BE-së, si dhe bashkëpunimi parlamentar rajonal janë çelës i suksesit të procesit të integrimit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285" name="Shape 285"/>
          <p:cNvSpPr/>
          <p:nvPr/>
        </p:nvSpPr>
        <p:spPr>
          <a:xfrm>
            <a:off x="1102866" y="1097464"/>
            <a:ext cx="9986269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86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7543179" y="1643235"/>
            <a:ext cx="2850804" cy="2850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6514479" y="2088256"/>
            <a:ext cx="1579761" cy="1579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7390779" y="2395927"/>
            <a:ext cx="1345420" cy="13454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1" name="Group 291"/>
          <p:cNvGrpSpPr/>
          <p:nvPr/>
        </p:nvGrpSpPr>
        <p:grpSpPr>
          <a:xfrm>
            <a:off x="5200657" y="2896631"/>
            <a:ext cx="3035389" cy="3257815"/>
            <a:chOff x="-36432" y="-1"/>
            <a:chExt cx="2693591" cy="3257813"/>
          </a:xfrm>
        </p:grpSpPr>
        <p:sp>
          <p:nvSpPr>
            <p:cNvPr id="290" name="Shape 290"/>
            <p:cNvSpPr/>
            <p:nvPr/>
          </p:nvSpPr>
          <p:spPr>
            <a:xfrm>
              <a:off x="38100" y="126467"/>
              <a:ext cx="2617391" cy="3093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950" y="0"/>
                  </a:moveTo>
                  <a:lnTo>
                    <a:pt x="14345" y="4038"/>
                  </a:lnTo>
                  <a:cubicBezTo>
                    <a:pt x="13377" y="3783"/>
                    <a:pt x="12347" y="3644"/>
                    <a:pt x="11280" y="3644"/>
                  </a:cubicBezTo>
                  <a:lnTo>
                    <a:pt x="10320" y="3644"/>
                  </a:lnTo>
                  <a:cubicBezTo>
                    <a:pt x="4621" y="3644"/>
                    <a:pt x="0" y="7554"/>
                    <a:pt x="0" y="12377"/>
                  </a:cubicBezTo>
                  <a:lnTo>
                    <a:pt x="0" y="12870"/>
                  </a:lnTo>
                  <a:cubicBezTo>
                    <a:pt x="0" y="17693"/>
                    <a:pt x="4621" y="21600"/>
                    <a:pt x="10320" y="21600"/>
                  </a:cubicBezTo>
                  <a:lnTo>
                    <a:pt x="11280" y="21600"/>
                  </a:lnTo>
                  <a:cubicBezTo>
                    <a:pt x="16979" y="21600"/>
                    <a:pt x="21600" y="17693"/>
                    <a:pt x="21600" y="12870"/>
                  </a:cubicBezTo>
                  <a:lnTo>
                    <a:pt x="21600" y="12377"/>
                  </a:lnTo>
                  <a:cubicBezTo>
                    <a:pt x="21600" y="9512"/>
                    <a:pt x="19962" y="6977"/>
                    <a:pt x="17444" y="5385"/>
                  </a:cubicBezTo>
                  <a:lnTo>
                    <a:pt x="18950" y="0"/>
                  </a:lnTo>
                  <a:close/>
                </a:path>
              </a:pathLst>
            </a:cu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lvl1pPr>
            </a:lstStyle>
            <a:p>
              <a:r>
                <a:rPr lang="sq-AL" dirty="0" smtClean="0"/>
                <a:t>Kontaktet e rregullta me zyrën vendore të BE-së kontribuojnë në mirëkuptimin reciprok të situatës sa i përket integrimit evropian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89" name="Picture 288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36432" y="-1"/>
              <a:ext cx="2693591" cy="3257813"/>
            </a:xfrm>
            <a:prstGeom prst="rect">
              <a:avLst/>
            </a:prstGeom>
            <a:effectLst/>
          </p:spPr>
        </p:pic>
      </p:grpSp>
      <p:grpSp>
        <p:nvGrpSpPr>
          <p:cNvPr id="294" name="Group 294"/>
          <p:cNvGrpSpPr/>
          <p:nvPr/>
        </p:nvGrpSpPr>
        <p:grpSpPr>
          <a:xfrm>
            <a:off x="3891090" y="2187545"/>
            <a:ext cx="3300843" cy="1816896"/>
            <a:chOff x="0" y="28572"/>
            <a:chExt cx="3300842" cy="1816894"/>
          </a:xfrm>
        </p:grpSpPr>
        <p:sp>
          <p:nvSpPr>
            <p:cNvPr id="293" name="Shape 293"/>
            <p:cNvSpPr/>
            <p:nvPr/>
          </p:nvSpPr>
          <p:spPr>
            <a:xfrm>
              <a:off x="38100" y="38100"/>
              <a:ext cx="2738732" cy="1740593"/>
            </a:xfrm>
            <a:prstGeom prst="wedgeEllipseCallout">
              <a:avLst>
                <a:gd name="adj1" fmla="val 68525"/>
                <a:gd name="adj2" fmla="val -27384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lvl1pPr>
            </a:lstStyle>
            <a:p>
              <a:r>
                <a:rPr lang="sq-AL" dirty="0" smtClean="0"/>
                <a:t>Diplomacia parlamentare është esenciale për ndërtimin e besimit ndërmjet partnerëve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92" name="Picture 291"/>
            <p:cNvPicPr>
              <a:picLocks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28572"/>
              <a:ext cx="3300842" cy="1816894"/>
            </a:xfrm>
            <a:prstGeom prst="rect">
              <a:avLst/>
            </a:prstGeom>
            <a:effectLst/>
          </p:spPr>
        </p:pic>
      </p:grpSp>
      <p:grpSp>
        <p:nvGrpSpPr>
          <p:cNvPr id="297" name="Group 297"/>
          <p:cNvGrpSpPr/>
          <p:nvPr/>
        </p:nvGrpSpPr>
        <p:grpSpPr>
          <a:xfrm>
            <a:off x="8070988" y="3037208"/>
            <a:ext cx="3111899" cy="3674831"/>
            <a:chOff x="14299" y="0"/>
            <a:chExt cx="3111897" cy="3674830"/>
          </a:xfrm>
        </p:grpSpPr>
        <p:sp>
          <p:nvSpPr>
            <p:cNvPr id="296" name="Shape 296"/>
            <p:cNvSpPr/>
            <p:nvPr/>
          </p:nvSpPr>
          <p:spPr>
            <a:xfrm>
              <a:off x="38100" y="1065773"/>
              <a:ext cx="3035721" cy="2570902"/>
            </a:xfrm>
            <a:prstGeom prst="wedgeEllipseCallout">
              <a:avLst>
                <a:gd name="adj1" fmla="val -18961"/>
                <a:gd name="adj2" fmla="val -90923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lvl1pPr>
            </a:lstStyle>
            <a:p>
              <a:r>
                <a:rPr lang="sq-AL" dirty="0" smtClean="0"/>
                <a:t>Komisioni përgjegjës për integrimin evropian e fton ambasadorin e vendit që e mban presidencën e radhës së BE-së për të siguruar informacion të dorës së parë për programin e Presidencës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295" name="Picture 294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4299" y="0"/>
              <a:ext cx="3111897" cy="3674830"/>
            </a:xfrm>
            <a:prstGeom prst="rect">
              <a:avLst/>
            </a:prstGeom>
            <a:effectLst/>
          </p:spPr>
        </p:pic>
      </p:grpSp>
      <p:sp>
        <p:nvSpPr>
          <p:cNvPr id="298" name="Shape 298"/>
          <p:cNvSpPr/>
          <p:nvPr/>
        </p:nvSpPr>
        <p:spPr>
          <a:xfrm>
            <a:off x="1069975" y="468908"/>
            <a:ext cx="9657745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defTabSz="822959">
              <a:lnSpc>
                <a:spcPct val="90000"/>
              </a:lnSpc>
              <a:defRPr sz="3239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Bashkëpunimi ndërkombëtar dhe ndër-parlamentar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88708" y="1289129"/>
            <a:ext cx="4800427" cy="369330"/>
          </a:xfrm>
          <a:prstGeom prst="rect">
            <a:avLst/>
          </a:prstGeom>
          <a:solidFill>
            <a:schemeClr val="accent4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BA" sz="1800" b="1" i="0" u="none" strike="noStrike" cap="none" spc="0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Praktikat e mira të parlamenteve të BE-së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3F3F3F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" grpId="2" animBg="1" advAuto="0"/>
      <p:bldP spid="294" grpId="1" animBg="1" advAuto="0"/>
      <p:bldP spid="297" grpId="3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2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9147959" y="2416151"/>
            <a:ext cx="1579761" cy="1579761"/>
          </a:xfrm>
          <a:prstGeom prst="rect">
            <a:avLst/>
          </a:prstGeom>
          <a:ln w="12700">
            <a:miter lim="400000"/>
          </a:ln>
        </p:spPr>
      </p:pic>
      <p:sp>
        <p:nvSpPr>
          <p:cNvPr id="304" name="Shape 304"/>
          <p:cNvSpPr>
            <a:spLocks noGrp="1"/>
          </p:cNvSpPr>
          <p:nvPr>
            <p:ph type="subTitle" sz="quarter" idx="1"/>
          </p:nvPr>
        </p:nvSpPr>
        <p:spPr>
          <a:xfrm>
            <a:off x="1130140" y="1570857"/>
            <a:ext cx="2689102" cy="2866029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reflection stA="0" endPos="40000" dir="5400000" sy="-100000" algn="bl" rotWithShape="0"/>
          </a:effectLst>
        </p:spPr>
        <p:txBody>
          <a:bodyPr lIns="50800" tIns="50800" rIns="50800" bIns="50800">
            <a:normAutofit/>
          </a:bodyPr>
          <a:lstStyle/>
          <a:p>
            <a:pPr indent="139700" algn="l" defTabSz="457200">
              <a:lnSpc>
                <a:spcPct val="100000"/>
              </a:lnSpc>
              <a:spcBef>
                <a:spcPts val="100"/>
              </a:spcBef>
              <a:defRPr sz="1500">
                <a:solidFill>
                  <a:srgbClr val="000000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Parlamenti është burim i informacionit për publikun në lidhje me integrimin në BE</a:t>
            </a:r>
            <a:r>
              <a:rPr dirty="0" smtClean="0"/>
              <a:t>. </a:t>
            </a:r>
            <a:endParaRPr dirty="0"/>
          </a:p>
          <a:p>
            <a:pPr indent="139700" algn="l" defTabSz="457200">
              <a:lnSpc>
                <a:spcPct val="100000"/>
              </a:lnSpc>
              <a:spcBef>
                <a:spcPts val="100"/>
              </a:spcBef>
              <a:defRPr sz="1500">
                <a:solidFill>
                  <a:srgbClr val="000000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endParaRPr dirty="0"/>
          </a:p>
          <a:p>
            <a:pPr indent="139700" algn="l" defTabSz="457200">
              <a:lnSpc>
                <a:spcPct val="100000"/>
              </a:lnSpc>
              <a:spcBef>
                <a:spcPts val="100"/>
              </a:spcBef>
              <a:defRPr sz="1500">
                <a:solidFill>
                  <a:srgbClr val="000000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Përmes aktiviteteve të tij, është përgjegjës për forcimin e vlerave të transparencës dhe shkëmbimit të informatave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305" name="Shape 305"/>
          <p:cNvSpPr/>
          <p:nvPr/>
        </p:nvSpPr>
        <p:spPr>
          <a:xfrm>
            <a:off x="1102866" y="1097464"/>
            <a:ext cx="9986269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06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7543179" y="1643235"/>
            <a:ext cx="2850804" cy="2850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6514479" y="2088256"/>
            <a:ext cx="1579761" cy="157976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8" name="blank-silhouette.png"/>
          <p:cNvPicPr>
            <a:picLocks noChangeAspect="1"/>
          </p:cNvPicPr>
          <p:nvPr/>
        </p:nvPicPr>
        <p:blipFill>
          <a:blip r:embed="rId3">
            <a:alphaModFix amt="65745"/>
            <a:extLst/>
          </a:blip>
          <a:stretch>
            <a:fillRect/>
          </a:stretch>
        </p:blipFill>
        <p:spPr>
          <a:xfrm>
            <a:off x="7390779" y="2395927"/>
            <a:ext cx="1345420" cy="1345419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1" name="Group 311"/>
          <p:cNvGrpSpPr/>
          <p:nvPr/>
        </p:nvGrpSpPr>
        <p:grpSpPr>
          <a:xfrm>
            <a:off x="5613895" y="2979371"/>
            <a:ext cx="2693593" cy="3175025"/>
            <a:chOff x="28576" y="0"/>
            <a:chExt cx="2693591" cy="3175024"/>
          </a:xfrm>
        </p:grpSpPr>
        <p:sp>
          <p:nvSpPr>
            <p:cNvPr id="310" name="Shape 310"/>
            <p:cNvSpPr/>
            <p:nvPr/>
          </p:nvSpPr>
          <p:spPr>
            <a:xfrm>
              <a:off x="38100" y="647326"/>
              <a:ext cx="2617492" cy="2489768"/>
            </a:xfrm>
            <a:prstGeom prst="wedgeEllipseCallout">
              <a:avLst>
                <a:gd name="adj1" fmla="val 37724"/>
                <a:gd name="adj2" fmla="val -70954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lvl1pPr>
            </a:lstStyle>
            <a:p>
              <a:r>
                <a:rPr lang="sq-AL" dirty="0" smtClean="0"/>
                <a:t>Për të ruajtur interesimin pro-evropian</a:t>
              </a:r>
              <a:r>
                <a:rPr dirty="0" smtClean="0"/>
                <a:t>, </a:t>
              </a:r>
              <a:r>
                <a:rPr lang="sq-AL" dirty="0" smtClean="0"/>
                <a:t>qëndrimet dhe opinionet shkëmbehen dhe kanalizohen drejtpërdrejt në debatin politik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309" name="Picture 308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8576" y="0"/>
              <a:ext cx="2693591" cy="3175024"/>
            </a:xfrm>
            <a:prstGeom prst="rect">
              <a:avLst/>
            </a:prstGeom>
            <a:effectLst/>
          </p:spPr>
        </p:pic>
      </p:grpSp>
      <p:grpSp>
        <p:nvGrpSpPr>
          <p:cNvPr id="314" name="Group 314"/>
          <p:cNvGrpSpPr/>
          <p:nvPr/>
        </p:nvGrpSpPr>
        <p:grpSpPr>
          <a:xfrm>
            <a:off x="3876810" y="2088256"/>
            <a:ext cx="3452117" cy="2353471"/>
            <a:chOff x="-14279" y="0"/>
            <a:chExt cx="3452115" cy="2353469"/>
          </a:xfrm>
        </p:grpSpPr>
        <p:sp>
          <p:nvSpPr>
            <p:cNvPr id="313" name="Shape 313"/>
            <p:cNvSpPr/>
            <p:nvPr/>
          </p:nvSpPr>
          <p:spPr>
            <a:xfrm>
              <a:off x="38100" y="38100"/>
              <a:ext cx="2738732" cy="2277340"/>
            </a:xfrm>
            <a:prstGeom prst="wedgeEllipseCallout">
              <a:avLst>
                <a:gd name="adj1" fmla="val 74124"/>
                <a:gd name="adj2" fmla="val -18836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 defTabSz="449580">
                <a:defRPr sz="150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lvl1pPr>
            </a:lstStyle>
            <a:p>
              <a:r>
                <a:rPr lang="sq-AL" dirty="0" smtClean="0"/>
                <a:t>Parlamenti e ka strategjinë e vet të komunikimit rreth BE-së, për ti shpjeguar përfitimet e integrimit në BE për publikun e gjerë në këtë proces afatgjatë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312" name="Picture 311"/>
            <p:cNvPicPr>
              <a:picLocks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4279" y="0"/>
              <a:ext cx="3452115" cy="2353469"/>
            </a:xfrm>
            <a:prstGeom prst="rect">
              <a:avLst/>
            </a:prstGeom>
            <a:effectLst/>
          </p:spPr>
        </p:pic>
      </p:grpSp>
      <p:grpSp>
        <p:nvGrpSpPr>
          <p:cNvPr id="317" name="Group 317"/>
          <p:cNvGrpSpPr/>
          <p:nvPr/>
        </p:nvGrpSpPr>
        <p:grpSpPr>
          <a:xfrm>
            <a:off x="8085272" y="3037208"/>
            <a:ext cx="3111899" cy="3674831"/>
            <a:chOff x="28583" y="0"/>
            <a:chExt cx="3111897" cy="3674830"/>
          </a:xfrm>
        </p:grpSpPr>
        <p:sp>
          <p:nvSpPr>
            <p:cNvPr id="316" name="Shape 316"/>
            <p:cNvSpPr/>
            <p:nvPr/>
          </p:nvSpPr>
          <p:spPr>
            <a:xfrm>
              <a:off x="38100" y="1065773"/>
              <a:ext cx="3035721" cy="2570902"/>
            </a:xfrm>
            <a:prstGeom prst="wedgeEllipseCallout">
              <a:avLst>
                <a:gd name="adj1" fmla="val -18961"/>
                <a:gd name="adj2" fmla="val -90923"/>
              </a:avLst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>
              <a:lvl1pPr algn="ctr" defTabSz="457200">
                <a:defRPr sz="1500">
                  <a:solidFill>
                    <a:srgbClr val="000000"/>
                  </a:solid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lvl1pPr>
            </a:lstStyle>
            <a:p>
              <a:r>
                <a:rPr lang="sq-AL" dirty="0" smtClean="0"/>
                <a:t>Konferencat lidhur me temën</a:t>
              </a:r>
              <a:r>
                <a:rPr dirty="0" smtClean="0"/>
                <a:t>, </a:t>
              </a:r>
              <a:r>
                <a:rPr lang="sq-AL" dirty="0" smtClean="0"/>
                <a:t>programet e komunikimit në terren</a:t>
              </a:r>
              <a:r>
                <a:rPr dirty="0" smtClean="0"/>
                <a:t>, </a:t>
              </a:r>
              <a:r>
                <a:rPr lang="sq-AL" dirty="0" smtClean="0"/>
                <a:t>publikimi i materialeve informuese</a:t>
              </a:r>
              <a:r>
                <a:rPr dirty="0" smtClean="0"/>
                <a:t>, </a:t>
              </a:r>
              <a:r>
                <a:rPr lang="sq-AL" dirty="0" smtClean="0"/>
                <a:t>bashkëpunimi me institucionet kombëtare dhe ndërkombëtare, me OJQ-të dhe me akademinë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315" name="Picture 314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8583" y="0"/>
              <a:ext cx="3111897" cy="3674830"/>
            </a:xfrm>
            <a:prstGeom prst="rect">
              <a:avLst/>
            </a:prstGeom>
            <a:effectLst/>
          </p:spPr>
        </p:pic>
      </p:grpSp>
      <p:sp>
        <p:nvSpPr>
          <p:cNvPr id="318" name="Shape 318"/>
          <p:cNvSpPr/>
          <p:nvPr/>
        </p:nvSpPr>
        <p:spPr>
          <a:xfrm>
            <a:off x="1069975" y="468908"/>
            <a:ext cx="9144001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3600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Aktivitetet për shpërndarjen e informatave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88708" y="1289129"/>
            <a:ext cx="4800427" cy="369330"/>
          </a:xfrm>
          <a:prstGeom prst="rect">
            <a:avLst/>
          </a:prstGeom>
          <a:solidFill>
            <a:schemeClr val="accent4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BA" sz="1800" b="1" i="0" u="none" strike="noStrike" cap="none" spc="0" normalizeH="0" baseline="0" dirty="0" smtClean="0">
                <a:ln>
                  <a:noFill/>
                </a:ln>
                <a:solidFill>
                  <a:srgbClr val="3F3F3F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Praktikat e mira të parlamenteve të BE-së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3F3F3F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" grpId="2" animBg="1" advAuto="0"/>
      <p:bldP spid="314" grpId="1" animBg="1" advAuto="0"/>
      <p:bldP spid="317" grpId="3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>
            <a:spLocks noGrp="1"/>
          </p:cNvSpPr>
          <p:nvPr>
            <p:ph type="ctrTitle"/>
          </p:nvPr>
        </p:nvSpPr>
        <p:spPr>
          <a:xfrm>
            <a:off x="1104900" y="538559"/>
            <a:ext cx="9982200" cy="850504"/>
          </a:xfrm>
          <a:prstGeom prst="rect">
            <a:avLst/>
          </a:prstGeom>
          <a:gradFill>
            <a:gsLst>
              <a:gs pos="0">
                <a:srgbClr val="5F82CB"/>
              </a:gs>
              <a:gs pos="50000">
                <a:srgbClr val="3E70CA"/>
              </a:gs>
              <a:gs pos="100000">
                <a:srgbClr val="2F61BA"/>
              </a:gs>
            </a:gsLst>
            <a:lin ang="5400000"/>
          </a:gradFill>
          <a:ln w="6350">
            <a:solidFill>
              <a:schemeClr val="accent5"/>
            </a:solidFill>
            <a:miter lim="800000"/>
          </a:ln>
        </p:spPr>
        <p:txBody>
          <a:bodyPr anchor="ctr"/>
          <a:lstStyle>
            <a:lvl1pPr algn="l" defTabSz="749808">
              <a:lnSpc>
                <a:spcPct val="100000"/>
              </a:lnSpc>
              <a:defRPr sz="2460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sq-AL" dirty="0" smtClean="0"/>
              <a:t>Komisioni për Integrime Evropiane i Kuvendit të Kosovës</a:t>
            </a:r>
            <a:endParaRPr dirty="0"/>
          </a:p>
        </p:txBody>
      </p:sp>
      <p:sp>
        <p:nvSpPr>
          <p:cNvPr id="323" name="Shape 323"/>
          <p:cNvSpPr>
            <a:spLocks noGrp="1"/>
          </p:cNvSpPr>
          <p:nvPr>
            <p:ph type="subTitle" sz="quarter" idx="1"/>
          </p:nvPr>
        </p:nvSpPr>
        <p:spPr>
          <a:xfrm>
            <a:off x="1106239" y="1729780"/>
            <a:ext cx="9979522" cy="662434"/>
          </a:xfrm>
          <a:prstGeom prst="rect">
            <a:avLst/>
          </a:prstGeom>
          <a:solidFill>
            <a:schemeClr val="accent4">
              <a:lumOff val="25000"/>
            </a:schemeClr>
          </a:solidFill>
          <a:ln w="9525">
            <a:round/>
          </a:ln>
          <a:effectLst>
            <a:outerShdw blurRad="355600" rotWithShape="0">
              <a:srgbClr val="000000">
                <a:alpha val="75000"/>
              </a:srgbClr>
            </a:outerShdw>
          </a:effectLst>
        </p:spPr>
        <p:txBody>
          <a:bodyPr>
            <a:normAutofit/>
          </a:bodyPr>
          <a:lstStyle>
            <a:lvl1pPr algn="just" defTabSz="457200">
              <a:lnSpc>
                <a:spcPct val="100000"/>
              </a:lnSpc>
              <a:spcBef>
                <a:spcPts val="0"/>
              </a:spcBef>
              <a:defRPr sz="1500" spc="-12">
                <a:solidFill>
                  <a:srgbClr val="000000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sq-AL" dirty="0" smtClean="0"/>
              <a:t>Komisioni për Integrime Evropiane (KIE) është një nga katër komisionet kryesore dhe aktori kryesor në çështjet e integrimit evropian në Kuvendin e Kosovës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1101725" y="2557087"/>
            <a:ext cx="9984036" cy="4278092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r>
              <a:rPr lang="sq-AL" sz="1600" dirty="0" smtClean="0"/>
              <a:t>Përfshirja e KIE-së është e detyrueshme </a:t>
            </a:r>
            <a:r>
              <a:rPr lang="sq-AL" sz="1600" dirty="0" smtClean="0"/>
              <a:t>në procesin legjislativ; ai merret me shqyrtimin e të gjitha projektligjeve dhe të amendamenteve të parashtruara në Kuvend nga aspekti i përafrimit të legjislacionit me acquis të BE-së. Pas hyrjes në fuqi të MSA-së, barra e punës legjislative është rritur dukshëm. Prandaj, aktualisht aktiviteti dominues i komisionit ka të bëjë me përafrimin me legjislacionin e BE-së.</a:t>
            </a:r>
          </a:p>
          <a:p>
            <a:endParaRPr lang="sq-AL" sz="1600" dirty="0"/>
          </a:p>
          <a:p>
            <a:r>
              <a:rPr lang="sq-AL" sz="1600" dirty="0" smtClean="0"/>
              <a:t>Në kuadër të monitorimit të ekzekutivit, KIE-së i është besuar mbikëqyrja e aktiviteteve të Qeverisë lidhur me BE-në, përfshirë këtu përafrimin ligjor. Për këtë qëllim, mund të kërkojë informata dhe të dhëna specifike si dhe të iniciojë dëgjime personale të ministrave dhe të zyrtarëve të tjerë.</a:t>
            </a:r>
            <a:endParaRPr lang="sq-AL" sz="1600" dirty="0" smtClean="0"/>
          </a:p>
          <a:p>
            <a:endParaRPr lang="sq-AL" sz="1600" dirty="0" smtClean="0"/>
          </a:p>
          <a:p>
            <a:r>
              <a:rPr lang="sq-AL" sz="1600" dirty="0" smtClean="0"/>
              <a:t>Në përputhje me dispozitat e Rregullores së Punës, në fushëveprimin e KIE-së përfshihet gjithashtu bashkëpunimi dhe koordinimi me institucionet e BE-së dhe me zyrat e tyre në Kosov</a:t>
            </a:r>
            <a:r>
              <a:rPr lang="sq-AL" sz="1600" dirty="0" smtClean="0"/>
              <a:t>ë, bashkëpunimi dhe shkëmbimi i praktikave të mira me vendet anëtare të BE-së, pjesëmarrja në dhe mbikëqyrja e procesit të stabilizim-asociimit, mbikëqyrja dhe koordinimi i Instrumentit të asistencës para-anëtarësimit (IPA), monitorimi i programeve të donatorëve dhe atyre të bashkëpunimit të BE-së, bashkëpunimi me Këshillin e Evropës.</a:t>
            </a:r>
          </a:p>
          <a:p>
            <a:endParaRPr lang="sq-AL" sz="1600" dirty="0"/>
          </a:p>
          <a:p>
            <a:r>
              <a:rPr lang="sq-AL" sz="1600" dirty="0" smtClean="0"/>
              <a:t>Në përgjithësi, KIE i mban dy-katër takime në muaj dhe zakonisht janë disa pika në rendin e ditës. Takimet e KIE-së janë të hapura për publikun dhe përfaqësuesit e shoqërisë civile janë pjesëmarrës të rregullt.</a:t>
            </a:r>
            <a:endParaRPr lang="sq-AL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/>
          <p:nvPr/>
        </p:nvSpPr>
        <p:spPr>
          <a:xfrm>
            <a:off x="1069975" y="468908"/>
            <a:ext cx="9144001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defTabSz="731520">
              <a:lnSpc>
                <a:spcPct val="90000"/>
              </a:lnSpc>
              <a:defRPr sz="2880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Anëtarësia e Komisionit për Integrime Evropiane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331" name="Shape 331"/>
          <p:cNvSpPr/>
          <p:nvPr/>
        </p:nvSpPr>
        <p:spPr>
          <a:xfrm>
            <a:off x="1102866" y="1097464"/>
            <a:ext cx="9986268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334" name="Group 334"/>
          <p:cNvGrpSpPr/>
          <p:nvPr/>
        </p:nvGrpSpPr>
        <p:grpSpPr>
          <a:xfrm>
            <a:off x="5220563" y="1162050"/>
            <a:ext cx="1787774" cy="1943633"/>
            <a:chOff x="0" y="0"/>
            <a:chExt cx="1787773" cy="1943632"/>
          </a:xfrm>
        </p:grpSpPr>
        <p:sp>
          <p:nvSpPr>
            <p:cNvPr id="332" name="Shape 332"/>
            <p:cNvSpPr/>
            <p:nvPr/>
          </p:nvSpPr>
          <p:spPr>
            <a:xfrm>
              <a:off x="0" y="1243098"/>
              <a:ext cx="1787774" cy="7005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/>
            <a:p>
              <a:pPr algn="ctr" defTabSz="457200">
                <a:defRPr sz="1200">
                  <a:solidFill>
                    <a:srgbClr val="000000"/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pPr>
              <a:r>
                <a:rPr dirty="0" err="1"/>
                <a:t>Blerta</a:t>
              </a:r>
              <a:r>
                <a:rPr dirty="0"/>
                <a:t> </a:t>
              </a:r>
              <a:r>
                <a:rPr dirty="0" err="1"/>
                <a:t>Deliu</a:t>
              </a:r>
              <a:r>
                <a:rPr dirty="0"/>
                <a:t> </a:t>
              </a:r>
              <a:r>
                <a:rPr dirty="0" err="1"/>
                <a:t>Kodra</a:t>
              </a:r>
              <a:r>
                <a:rPr dirty="0"/>
                <a:t> (PDK) </a:t>
              </a:r>
            </a:p>
            <a:p>
              <a:pPr algn="ctr" defTabSz="457200">
                <a:defRPr sz="1200">
                  <a:solidFill>
                    <a:srgbClr val="000000"/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pPr>
              <a:r>
                <a:rPr lang="sq-AL" dirty="0" smtClean="0"/>
                <a:t>Kryetare</a:t>
              </a:r>
              <a:endParaRPr dirty="0"/>
            </a:p>
          </p:txBody>
        </p:sp>
        <p:pic>
          <p:nvPicPr>
            <p:cNvPr id="333" name="Blerta_Deliu_Kodra.jpe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76939" y="0"/>
              <a:ext cx="796995" cy="11848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41" name="Group 341"/>
          <p:cNvGrpSpPr/>
          <p:nvPr/>
        </p:nvGrpSpPr>
        <p:grpSpPr>
          <a:xfrm>
            <a:off x="2826697" y="1420925"/>
            <a:ext cx="6919954" cy="1980582"/>
            <a:chOff x="0" y="0"/>
            <a:chExt cx="6919952" cy="1980581"/>
          </a:xfrm>
        </p:grpSpPr>
        <p:grpSp>
          <p:nvGrpSpPr>
            <p:cNvPr id="337" name="Group 337"/>
            <p:cNvGrpSpPr/>
            <p:nvPr/>
          </p:nvGrpSpPr>
          <p:grpSpPr>
            <a:xfrm>
              <a:off x="0" y="0"/>
              <a:ext cx="1787774" cy="1980582"/>
              <a:chOff x="0" y="0"/>
              <a:chExt cx="1787773" cy="1980581"/>
            </a:xfrm>
          </p:grpSpPr>
          <p:sp>
            <p:nvSpPr>
              <p:cNvPr id="335" name="Shape 335"/>
              <p:cNvSpPr/>
              <p:nvPr/>
            </p:nvSpPr>
            <p:spPr>
              <a:xfrm>
                <a:off x="0" y="1280047"/>
                <a:ext cx="1787774" cy="70053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normAutofit/>
              </a:bodyPr>
              <a:lstStyle/>
              <a:p>
                <a:pPr algn="ctr" defTabSz="457200">
                  <a:defRPr sz="1200">
                    <a:solidFill>
                      <a:srgbClr val="000000"/>
                    </a:solidFill>
                    <a:latin typeface="Avenir Next"/>
                    <a:ea typeface="Avenir Next"/>
                    <a:cs typeface="Avenir Next"/>
                    <a:sym typeface="Avenir Next"/>
                  </a:defRPr>
                </a:pPr>
                <a:r>
                  <a:rPr dirty="0"/>
                  <a:t>Armend </a:t>
                </a:r>
                <a:r>
                  <a:rPr dirty="0" err="1"/>
                  <a:t>Zemaj</a:t>
                </a:r>
                <a:r>
                  <a:rPr dirty="0"/>
                  <a:t> (LDK) </a:t>
                </a:r>
              </a:p>
              <a:p>
                <a:pPr algn="ctr" defTabSz="457200">
                  <a:defRPr sz="1200">
                    <a:solidFill>
                      <a:srgbClr val="000000"/>
                    </a:solidFill>
                    <a:latin typeface="Avenir Next"/>
                    <a:ea typeface="Avenir Next"/>
                    <a:cs typeface="Avenir Next"/>
                    <a:sym typeface="Avenir Next"/>
                  </a:defRPr>
                </a:pPr>
                <a:r>
                  <a:rPr lang="sq-AL" dirty="0" smtClean="0"/>
                  <a:t>Zëvendës-kryetar i parë</a:t>
                </a:r>
                <a:endParaRPr dirty="0"/>
              </a:p>
            </p:txBody>
          </p:sp>
          <p:pic>
            <p:nvPicPr>
              <p:cNvPr id="336" name="Armend_Zemaj.jp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495389" y="0"/>
                <a:ext cx="796995" cy="1184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40" name="Group 340"/>
            <p:cNvGrpSpPr/>
            <p:nvPr/>
          </p:nvGrpSpPr>
          <p:grpSpPr>
            <a:xfrm>
              <a:off x="4926400" y="0"/>
              <a:ext cx="1993553" cy="1842148"/>
              <a:chOff x="0" y="0"/>
              <a:chExt cx="1993552" cy="1842147"/>
            </a:xfrm>
          </p:grpSpPr>
          <p:sp>
            <p:nvSpPr>
              <p:cNvPr id="338" name="Shape 338"/>
              <p:cNvSpPr/>
              <p:nvPr/>
            </p:nvSpPr>
            <p:spPr>
              <a:xfrm>
                <a:off x="0" y="1264488"/>
                <a:ext cx="1993553" cy="5776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normAutofit/>
              </a:bodyPr>
              <a:lstStyle/>
              <a:p>
                <a:pPr algn="ctr" defTabSz="457200">
                  <a:defRPr sz="1200">
                    <a:solidFill>
                      <a:srgbClr val="000000"/>
                    </a:solidFill>
                    <a:latin typeface="Avenir Next"/>
                    <a:ea typeface="Avenir Next"/>
                    <a:cs typeface="Avenir Next"/>
                    <a:sym typeface="Avenir Next"/>
                  </a:defRPr>
                </a:pPr>
                <a:r>
                  <a:rPr dirty="0" err="1"/>
                  <a:t>Fikrim</a:t>
                </a:r>
                <a:r>
                  <a:rPr dirty="0"/>
                  <a:t> </a:t>
                </a:r>
                <a:r>
                  <a:rPr dirty="0" err="1"/>
                  <a:t>Damka</a:t>
                </a:r>
                <a:r>
                  <a:rPr dirty="0"/>
                  <a:t> (6+) </a:t>
                </a:r>
              </a:p>
              <a:p>
                <a:pPr algn="ctr" defTabSz="457200">
                  <a:defRPr sz="1200">
                    <a:solidFill>
                      <a:srgbClr val="000000"/>
                    </a:solidFill>
                    <a:latin typeface="Avenir Next"/>
                    <a:ea typeface="Avenir Next"/>
                    <a:cs typeface="Avenir Next"/>
                    <a:sym typeface="Avenir Next"/>
                  </a:defRPr>
                </a:pPr>
                <a:r>
                  <a:rPr lang="sq-AL" dirty="0" smtClean="0"/>
                  <a:t>Zëvendës-kryetar i dytë</a:t>
                </a:r>
                <a:endParaRPr dirty="0"/>
              </a:p>
            </p:txBody>
          </p:sp>
          <p:pic>
            <p:nvPicPr>
              <p:cNvPr id="339" name="Fikrim_Damka.jpg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598279" y="0"/>
                <a:ext cx="796995" cy="1184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367" name="Group 367"/>
          <p:cNvGrpSpPr/>
          <p:nvPr/>
        </p:nvGrpSpPr>
        <p:grpSpPr>
          <a:xfrm>
            <a:off x="1138158" y="3168165"/>
            <a:ext cx="10007008" cy="3348539"/>
            <a:chOff x="0" y="0"/>
            <a:chExt cx="10007007" cy="3348538"/>
          </a:xfrm>
        </p:grpSpPr>
        <p:grpSp>
          <p:nvGrpSpPr>
            <p:cNvPr id="354" name="Group 354"/>
            <p:cNvGrpSpPr/>
            <p:nvPr/>
          </p:nvGrpSpPr>
          <p:grpSpPr>
            <a:xfrm>
              <a:off x="0" y="0"/>
              <a:ext cx="10007008" cy="1644308"/>
              <a:chOff x="0" y="0"/>
              <a:chExt cx="10007007" cy="1644307"/>
            </a:xfrm>
          </p:grpSpPr>
          <p:grpSp>
            <p:nvGrpSpPr>
              <p:cNvPr id="344" name="Group 344"/>
              <p:cNvGrpSpPr/>
              <p:nvPr/>
            </p:nvGrpSpPr>
            <p:grpSpPr>
              <a:xfrm>
                <a:off x="0" y="0"/>
                <a:ext cx="1787774" cy="1644308"/>
                <a:chOff x="0" y="0"/>
                <a:chExt cx="1787773" cy="1644307"/>
              </a:xfrm>
            </p:grpSpPr>
            <p:sp>
              <p:nvSpPr>
                <p:cNvPr id="342" name="Shape 342"/>
                <p:cNvSpPr/>
                <p:nvPr/>
              </p:nvSpPr>
              <p:spPr>
                <a:xfrm>
                  <a:off x="0" y="1251550"/>
                  <a:ext cx="1787774" cy="39275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5719" tIns="45719" rIns="45719" bIns="45719" numCol="1" anchor="t">
                  <a:normAutofit fontScale="92500"/>
                </a:bodyPr>
                <a:lstStyle/>
                <a:p>
                  <a:pPr algn="ctr" defTabSz="429768">
                    <a:defRPr sz="1128">
                      <a:solidFill>
                        <a:srgbClr val="000000"/>
                      </a:solidFill>
                      <a:latin typeface="Avenir Next"/>
                      <a:ea typeface="Avenir Next"/>
                      <a:cs typeface="Avenir Next"/>
                      <a:sym typeface="Avenir Next"/>
                    </a:defRPr>
                  </a:pPr>
                  <a:r>
                    <a:rPr dirty="0"/>
                    <a:t> </a:t>
                  </a:r>
                  <a:r>
                    <a:rPr dirty="0" err="1"/>
                    <a:t>Fitore</a:t>
                  </a:r>
                  <a:r>
                    <a:rPr dirty="0"/>
                    <a:t> </a:t>
                  </a:r>
                  <a:r>
                    <a:rPr dirty="0" err="1"/>
                    <a:t>Pacolli</a:t>
                  </a:r>
                  <a:r>
                    <a:rPr dirty="0"/>
                    <a:t> – </a:t>
                  </a:r>
                  <a:r>
                    <a:rPr dirty="0" err="1"/>
                    <a:t>Dalipi</a:t>
                  </a:r>
                  <a:r>
                    <a:rPr dirty="0"/>
                    <a:t> (VV)</a:t>
                  </a:r>
                </a:p>
              </p:txBody>
            </p:sp>
            <p:pic>
              <p:nvPicPr>
                <p:cNvPr id="343" name="Fitore_Pacolli_Dalipi.jpg"/>
                <p:cNvPicPr>
                  <a:picLocks noChangeAspect="1"/>
                </p:cNvPicPr>
                <p:nvPr/>
              </p:nvPicPr>
              <p:blipFill>
                <a:blip r:embed="rId6">
                  <a:extLst/>
                </a:blip>
                <a:stretch>
                  <a:fillRect/>
                </a:stretch>
              </p:blipFill>
              <p:spPr>
                <a:xfrm>
                  <a:off x="495389" y="0"/>
                  <a:ext cx="796995" cy="118486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347" name="Group 347"/>
              <p:cNvGrpSpPr/>
              <p:nvPr/>
            </p:nvGrpSpPr>
            <p:grpSpPr>
              <a:xfrm>
                <a:off x="2737108" y="0"/>
                <a:ext cx="1787774" cy="1631608"/>
                <a:chOff x="0" y="0"/>
                <a:chExt cx="1787773" cy="1631607"/>
              </a:xfrm>
            </p:grpSpPr>
            <p:sp>
              <p:nvSpPr>
                <p:cNvPr id="345" name="Shape 345"/>
                <p:cNvSpPr/>
                <p:nvPr/>
              </p:nvSpPr>
              <p:spPr>
                <a:xfrm>
                  <a:off x="0" y="1238850"/>
                  <a:ext cx="1787774" cy="39275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5719" tIns="45719" rIns="45719" bIns="45719" numCol="1" anchor="t">
                  <a:normAutofit/>
                </a:bodyPr>
                <a:lstStyle>
                  <a:lvl1pPr algn="ctr" defTabSz="457200">
                    <a:defRPr sz="1200">
                      <a:solidFill>
                        <a:srgbClr val="000000"/>
                      </a:solidFill>
                      <a:latin typeface="Avenir Next"/>
                      <a:ea typeface="Avenir Next"/>
                      <a:cs typeface="Avenir Next"/>
                      <a:sym typeface="Avenir Next"/>
                    </a:defRPr>
                  </a:lvl1pPr>
                </a:lstStyle>
                <a:p>
                  <a:r>
                    <a:t>Driton Çaushi (VV)</a:t>
                  </a:r>
                </a:p>
              </p:txBody>
            </p:sp>
            <p:pic>
              <p:nvPicPr>
                <p:cNvPr id="346" name="Driton_Caushi.jpg"/>
                <p:cNvPicPr>
                  <a:picLocks noChangeAspect="1"/>
                </p:cNvPicPr>
                <p:nvPr/>
              </p:nvPicPr>
              <p:blipFill>
                <a:blip r:embed="rId7">
                  <a:extLst/>
                </a:blip>
                <a:stretch>
                  <a:fillRect/>
                </a:stretch>
              </p:blipFill>
              <p:spPr>
                <a:xfrm>
                  <a:off x="495389" y="0"/>
                  <a:ext cx="796995" cy="118486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350" name="Group 350"/>
              <p:cNvGrpSpPr/>
              <p:nvPr/>
            </p:nvGrpSpPr>
            <p:grpSpPr>
              <a:xfrm>
                <a:off x="5474216" y="0"/>
                <a:ext cx="1787774" cy="1631608"/>
                <a:chOff x="0" y="0"/>
                <a:chExt cx="1787773" cy="1631607"/>
              </a:xfrm>
            </p:grpSpPr>
            <p:sp>
              <p:nvSpPr>
                <p:cNvPr id="348" name="Shape 348"/>
                <p:cNvSpPr/>
                <p:nvPr/>
              </p:nvSpPr>
              <p:spPr>
                <a:xfrm>
                  <a:off x="0" y="1238850"/>
                  <a:ext cx="1787774" cy="39275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5719" tIns="45719" rIns="45719" bIns="45719" numCol="1" anchor="t">
                  <a:normAutofit/>
                </a:bodyPr>
                <a:lstStyle>
                  <a:lvl1pPr algn="ctr" defTabSz="457200">
                    <a:defRPr sz="1200">
                      <a:solidFill>
                        <a:srgbClr val="000000"/>
                      </a:solidFill>
                      <a:latin typeface="Avenir Next"/>
                      <a:ea typeface="Avenir Next"/>
                      <a:cs typeface="Avenir Next"/>
                      <a:sym typeface="Avenir Next"/>
                    </a:defRPr>
                  </a:lvl1pPr>
                </a:lstStyle>
                <a:p>
                  <a:r>
                    <a:t>Glauk Konjufca (VV)</a:t>
                  </a:r>
                </a:p>
              </p:txBody>
            </p:sp>
            <p:pic>
              <p:nvPicPr>
                <p:cNvPr id="349" name="Glauk_Konjufca.jpeg"/>
                <p:cNvPicPr>
                  <a:picLocks noChangeAspect="1"/>
                </p:cNvPicPr>
                <p:nvPr/>
              </p:nvPicPr>
              <p:blipFill>
                <a:blip r:embed="rId8">
                  <a:extLst/>
                </a:blip>
                <a:stretch>
                  <a:fillRect/>
                </a:stretch>
              </p:blipFill>
              <p:spPr>
                <a:xfrm>
                  <a:off x="495389" y="0"/>
                  <a:ext cx="796994" cy="118486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353" name="Group 353"/>
              <p:cNvGrpSpPr/>
              <p:nvPr/>
            </p:nvGrpSpPr>
            <p:grpSpPr>
              <a:xfrm>
                <a:off x="8219233" y="0"/>
                <a:ext cx="1787775" cy="1631608"/>
                <a:chOff x="0" y="0"/>
                <a:chExt cx="1787773" cy="1631607"/>
              </a:xfrm>
            </p:grpSpPr>
            <p:sp>
              <p:nvSpPr>
                <p:cNvPr id="351" name="Shape 351"/>
                <p:cNvSpPr/>
                <p:nvPr/>
              </p:nvSpPr>
              <p:spPr>
                <a:xfrm>
                  <a:off x="0" y="1238850"/>
                  <a:ext cx="1787774" cy="392758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5719" tIns="45719" rIns="45719" bIns="45719" numCol="1" anchor="t">
                  <a:normAutofit/>
                </a:bodyPr>
                <a:lstStyle>
                  <a:lvl1pPr algn="ctr" defTabSz="457200">
                    <a:defRPr sz="1200">
                      <a:solidFill>
                        <a:srgbClr val="000000"/>
                      </a:solidFill>
                      <a:latin typeface="Avenir Next"/>
                      <a:ea typeface="Avenir Next"/>
                      <a:cs typeface="Avenir Next"/>
                      <a:sym typeface="Avenir Next"/>
                    </a:defRPr>
                  </a:lvl1pPr>
                </a:lstStyle>
                <a:p>
                  <a:r>
                    <a:t>Ilir Deda (LDK)</a:t>
                  </a:r>
                </a:p>
              </p:txBody>
            </p:sp>
            <p:pic>
              <p:nvPicPr>
                <p:cNvPr id="352" name="Ilir_Deda.jpg"/>
                <p:cNvPicPr>
                  <a:picLocks noChangeAspect="1"/>
                </p:cNvPicPr>
                <p:nvPr/>
              </p:nvPicPr>
              <p:blipFill>
                <a:blip r:embed="rId9">
                  <a:extLst/>
                </a:blip>
                <a:stretch>
                  <a:fillRect/>
                </a:stretch>
              </p:blipFill>
              <p:spPr>
                <a:xfrm>
                  <a:off x="495389" y="0"/>
                  <a:ext cx="796995" cy="1184864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</p:grpSp>
        <p:grpSp>
          <p:nvGrpSpPr>
            <p:cNvPr id="357" name="Group 357"/>
            <p:cNvGrpSpPr/>
            <p:nvPr/>
          </p:nvGrpSpPr>
          <p:grpSpPr>
            <a:xfrm>
              <a:off x="0" y="1702542"/>
              <a:ext cx="1787774" cy="1645997"/>
              <a:chOff x="0" y="0"/>
              <a:chExt cx="1787773" cy="1645995"/>
            </a:xfrm>
          </p:grpSpPr>
          <p:sp>
            <p:nvSpPr>
              <p:cNvPr id="355" name="Shape 355"/>
              <p:cNvSpPr/>
              <p:nvPr/>
            </p:nvSpPr>
            <p:spPr>
              <a:xfrm>
                <a:off x="0" y="1253239"/>
                <a:ext cx="1787774" cy="3927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normAutofit/>
              </a:bodyPr>
              <a:lstStyle>
                <a:lvl1pPr algn="ctr" defTabSz="457200">
                  <a:defRPr sz="1200">
                    <a:solidFill>
                      <a:srgbClr val="000000"/>
                    </a:solidFill>
                    <a:latin typeface="Avenir Next"/>
                    <a:ea typeface="Avenir Next"/>
                    <a:cs typeface="Avenir Next"/>
                    <a:sym typeface="Avenir Next"/>
                  </a:defRPr>
                </a:lvl1pPr>
              </a:lstStyle>
              <a:p>
                <a:r>
                  <a:t>Zenun Pajaziti (PDK)</a:t>
                </a:r>
              </a:p>
            </p:txBody>
          </p:sp>
          <p:pic>
            <p:nvPicPr>
              <p:cNvPr id="356" name="Zenun_Pajaziti.jpeg"/>
              <p:cNvPicPr>
                <a:picLocks noChangeAspect="1"/>
              </p:cNvPicPr>
              <p:nvPr/>
            </p:nvPicPr>
            <p:blipFill>
              <a:blip r:embed="rId10">
                <a:extLst/>
              </a:blip>
              <a:stretch>
                <a:fillRect/>
              </a:stretch>
            </p:blipFill>
            <p:spPr>
              <a:xfrm>
                <a:off x="495389" y="0"/>
                <a:ext cx="796995" cy="1184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60" name="Group 360"/>
            <p:cNvGrpSpPr/>
            <p:nvPr/>
          </p:nvGrpSpPr>
          <p:grpSpPr>
            <a:xfrm>
              <a:off x="2733152" y="1702542"/>
              <a:ext cx="1787774" cy="1645997"/>
              <a:chOff x="0" y="0"/>
              <a:chExt cx="1787773" cy="1645995"/>
            </a:xfrm>
          </p:grpSpPr>
          <p:sp>
            <p:nvSpPr>
              <p:cNvPr id="358" name="Shape 358"/>
              <p:cNvSpPr/>
              <p:nvPr/>
            </p:nvSpPr>
            <p:spPr>
              <a:xfrm>
                <a:off x="0" y="1253239"/>
                <a:ext cx="1787774" cy="3927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normAutofit/>
              </a:bodyPr>
              <a:lstStyle>
                <a:lvl1pPr algn="ctr" defTabSz="457200">
                  <a:defRPr sz="1200">
                    <a:solidFill>
                      <a:srgbClr val="000000"/>
                    </a:solidFill>
                    <a:latin typeface="Avenir Next"/>
                    <a:ea typeface="Avenir Next"/>
                    <a:cs typeface="Avenir Next"/>
                    <a:sym typeface="Avenir Next"/>
                  </a:defRPr>
                </a:lvl1pPr>
              </a:lstStyle>
              <a:p>
                <a:r>
                  <a:t>Adem Hodža (JGP)</a:t>
                </a:r>
              </a:p>
            </p:txBody>
          </p:sp>
          <p:pic>
            <p:nvPicPr>
              <p:cNvPr id="359" name="Adem_Hodza.jpeg"/>
              <p:cNvPicPr>
                <a:picLocks noChangeAspect="1"/>
              </p:cNvPicPr>
              <p:nvPr/>
            </p:nvPicPr>
            <p:blipFill>
              <a:blip r:embed="rId11">
                <a:extLst/>
              </a:blip>
              <a:stretch>
                <a:fillRect/>
              </a:stretch>
            </p:blipFill>
            <p:spPr>
              <a:xfrm>
                <a:off x="495389" y="0"/>
                <a:ext cx="796995" cy="1184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63" name="Group 363"/>
            <p:cNvGrpSpPr/>
            <p:nvPr/>
          </p:nvGrpSpPr>
          <p:grpSpPr>
            <a:xfrm>
              <a:off x="5478171" y="1702541"/>
              <a:ext cx="1787774" cy="1645998"/>
              <a:chOff x="0" y="0"/>
              <a:chExt cx="1787773" cy="1645996"/>
            </a:xfrm>
          </p:grpSpPr>
          <p:sp>
            <p:nvSpPr>
              <p:cNvPr id="361" name="Shape 361"/>
              <p:cNvSpPr/>
              <p:nvPr/>
            </p:nvSpPr>
            <p:spPr>
              <a:xfrm>
                <a:off x="0" y="1253239"/>
                <a:ext cx="1787774" cy="39275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normAutofit/>
              </a:bodyPr>
              <a:lstStyle>
                <a:lvl1pPr algn="ctr" defTabSz="457200">
                  <a:defRPr sz="1200">
                    <a:solidFill>
                      <a:srgbClr val="000000"/>
                    </a:solidFill>
                    <a:latin typeface="Avenir Next"/>
                    <a:ea typeface="Avenir Next"/>
                    <a:cs typeface="Avenir Next"/>
                    <a:sym typeface="Avenir Next"/>
                  </a:defRPr>
                </a:lvl1pPr>
              </a:lstStyle>
              <a:p>
                <a:r>
                  <a:t>Ahmet Isufi (AAK)</a:t>
                </a:r>
              </a:p>
            </p:txBody>
          </p:sp>
          <p:pic>
            <p:nvPicPr>
              <p:cNvPr id="362" name="Ahmet_Isufi.jpg"/>
              <p:cNvPicPr>
                <a:picLocks noChangeAspect="1"/>
              </p:cNvPicPr>
              <p:nvPr/>
            </p:nvPicPr>
            <p:blipFill>
              <a:blip r:embed="rId12">
                <a:extLst/>
              </a:blip>
              <a:stretch>
                <a:fillRect/>
              </a:stretch>
            </p:blipFill>
            <p:spPr>
              <a:xfrm>
                <a:off x="483524" y="0"/>
                <a:ext cx="796995" cy="1184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366" name="Group 366"/>
            <p:cNvGrpSpPr/>
            <p:nvPr/>
          </p:nvGrpSpPr>
          <p:grpSpPr>
            <a:xfrm>
              <a:off x="8215279" y="1702542"/>
              <a:ext cx="1787774" cy="1645997"/>
              <a:chOff x="0" y="0"/>
              <a:chExt cx="1787773" cy="1645995"/>
            </a:xfrm>
          </p:grpSpPr>
          <p:sp>
            <p:nvSpPr>
              <p:cNvPr id="364" name="Shape 364"/>
              <p:cNvSpPr/>
              <p:nvPr/>
            </p:nvSpPr>
            <p:spPr>
              <a:xfrm>
                <a:off x="0" y="1253239"/>
                <a:ext cx="1787774" cy="39275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normAutofit/>
              </a:bodyPr>
              <a:lstStyle>
                <a:lvl1pPr algn="ctr" defTabSz="457200">
                  <a:defRPr sz="1200">
                    <a:solidFill>
                      <a:srgbClr val="000000"/>
                    </a:solidFill>
                    <a:latin typeface="Avenir Next"/>
                    <a:ea typeface="Avenir Next"/>
                    <a:cs typeface="Avenir Next"/>
                    <a:sym typeface="Avenir Next"/>
                  </a:defRPr>
                </a:lvl1pPr>
              </a:lstStyle>
              <a:p>
                <a:r>
                  <a:t>Milaim Zeka (NPK)</a:t>
                </a:r>
              </a:p>
            </p:txBody>
          </p:sp>
          <p:pic>
            <p:nvPicPr>
              <p:cNvPr id="365" name="Milaim_Zeka.jpg"/>
              <p:cNvPicPr>
                <a:picLocks noChangeAspect="1"/>
              </p:cNvPicPr>
              <p:nvPr/>
            </p:nvPicPr>
            <p:blipFill>
              <a:blip r:embed="rId13">
                <a:extLst/>
              </a:blip>
              <a:stretch>
                <a:fillRect/>
              </a:stretch>
            </p:blipFill>
            <p:spPr>
              <a:xfrm>
                <a:off x="499344" y="0"/>
                <a:ext cx="796995" cy="1184864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9" presetClass="entr" fill="hold" grpId="2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00"/>
                            </p:stCondLst>
                            <p:childTnLst>
                              <p:par>
                                <p:cTn id="13" presetID="9" presetClass="entr" fill="hold" grpId="3" nodeType="afterEffect">
                                  <p:stCondLst>
                                    <p:cond delay="1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" grpId="1" animBg="1" advAuto="0"/>
      <p:bldP spid="341" grpId="2" animBg="1" advAuto="0"/>
      <p:bldP spid="367" grpId="3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3" name="Group 373"/>
          <p:cNvGrpSpPr/>
          <p:nvPr/>
        </p:nvGrpSpPr>
        <p:grpSpPr>
          <a:xfrm>
            <a:off x="3333168" y="1343138"/>
            <a:ext cx="5525664" cy="3213800"/>
            <a:chOff x="-1" y="-414339"/>
            <a:chExt cx="5525663" cy="3213799"/>
          </a:xfrm>
        </p:grpSpPr>
        <p:sp>
          <p:nvSpPr>
            <p:cNvPr id="372" name="Shape 372"/>
            <p:cNvSpPr/>
            <p:nvPr/>
          </p:nvSpPr>
          <p:spPr>
            <a:xfrm>
              <a:off x="38100" y="38100"/>
              <a:ext cx="5449462" cy="2761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normAutofit/>
            </a:bodyPr>
            <a:lstStyle/>
            <a:p>
              <a:pPr algn="ctr" defTabSz="436092">
                <a:defRPr sz="2134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</a:defRPr>
              </a:pPr>
              <a:r>
                <a:rPr lang="sq-AL" dirty="0" smtClean="0">
                  <a:latin typeface="Avenir Next Medium"/>
                  <a:ea typeface="Avenir Next Medium"/>
                  <a:cs typeface="Avenir Next Medium"/>
                  <a:sym typeface="Avenir Next Medium"/>
                </a:rPr>
                <a:t>Detajet e kontaktit</a:t>
              </a:r>
              <a:endParaRPr dirty="0">
                <a:latin typeface="Avenir Next Medium"/>
                <a:ea typeface="Avenir Next Medium"/>
                <a:cs typeface="Avenir Next Medium"/>
                <a:sym typeface="Avenir Next Medium"/>
              </a:endParaRPr>
            </a:p>
            <a:p>
              <a:pPr algn="ctr" defTabSz="436092">
                <a:defRPr sz="2134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endParaRPr dirty="0">
                <a:latin typeface="Avenir Next Medium"/>
                <a:ea typeface="Avenir Next Medium"/>
                <a:cs typeface="Avenir Next Medium"/>
                <a:sym typeface="Avenir Next Medium"/>
              </a:endParaRPr>
            </a:p>
            <a:p>
              <a:pPr algn="ctr" defTabSz="436092">
                <a:defRPr sz="2134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</a:defRPr>
              </a:pPr>
              <a:r>
                <a:rPr lang="sq-AL" dirty="0" smtClean="0">
                  <a:latin typeface="Avenir Next Medium"/>
                  <a:ea typeface="Avenir Next Medium"/>
                  <a:cs typeface="Avenir Next Medium"/>
                  <a:sym typeface="Avenir Next Medium"/>
                </a:rPr>
                <a:t>Znj. </a:t>
              </a:r>
              <a:r>
                <a:rPr dirty="0" smtClean="0">
                  <a:latin typeface="Avenir Next Medium"/>
                  <a:ea typeface="Avenir Next Medium"/>
                  <a:cs typeface="Avenir Next Medium"/>
                  <a:sym typeface="Avenir Next Medium"/>
                </a:rPr>
                <a:t>Adelina </a:t>
              </a:r>
              <a:r>
                <a:rPr dirty="0">
                  <a:latin typeface="Avenir Next Medium"/>
                  <a:ea typeface="Avenir Next Medium"/>
                  <a:cs typeface="Avenir Next Medium"/>
                  <a:sym typeface="Avenir Next Medium"/>
                </a:rPr>
                <a:t>Demolli</a:t>
              </a:r>
            </a:p>
            <a:p>
              <a:pPr algn="ctr" defTabSz="436092">
                <a:defRPr sz="2134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</a:defRPr>
              </a:pPr>
              <a:r>
                <a:rPr lang="sq-AL" dirty="0" smtClean="0">
                  <a:latin typeface="Avenir Next Medium"/>
                  <a:ea typeface="Avenir Next Medium"/>
                  <a:cs typeface="Avenir Next Medium"/>
                  <a:sym typeface="Avenir Next Medium"/>
                </a:rPr>
                <a:t>Koordinatore e Komisionit</a:t>
              </a:r>
              <a:endParaRPr dirty="0">
                <a:latin typeface="Avenir Next Medium"/>
                <a:ea typeface="Avenir Next Medium"/>
                <a:cs typeface="Avenir Next Medium"/>
                <a:sym typeface="Avenir Next Medium"/>
              </a:endParaRPr>
            </a:p>
            <a:p>
              <a:pPr algn="ctr" defTabSz="436092">
                <a:defRPr sz="2134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</a:defRPr>
              </a:pPr>
              <a:r>
                <a:rPr u="sng" dirty="0">
                  <a:solidFill>
                    <a:srgbClr val="0563C1"/>
                  </a:solidFill>
                  <a:uFill>
                    <a:solidFill>
                      <a:srgbClr val="0563C1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  <a:hlinkClick r:id="rId2"/>
                </a:rPr>
                <a:t>adelina.demolli@assembly-kosova.org</a:t>
              </a:r>
              <a:endParaRPr dirty="0">
                <a:latin typeface="Avenir Next Medium"/>
                <a:ea typeface="Avenir Next Medium"/>
                <a:cs typeface="Avenir Next Medium"/>
                <a:sym typeface="Avenir Next Medium"/>
              </a:endParaRPr>
            </a:p>
            <a:p>
              <a:pPr algn="ctr" defTabSz="436092">
                <a:defRPr sz="2134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</a:defRPr>
              </a:pPr>
              <a:r>
                <a:rPr dirty="0">
                  <a:latin typeface="Avenir Next Medium"/>
                  <a:ea typeface="Avenir Next Medium"/>
                  <a:cs typeface="Avenir Next Medium"/>
                  <a:sym typeface="Avenir Next Medium"/>
                </a:rPr>
                <a:t>Tel: 038/ 213-805-10 632</a:t>
              </a:r>
            </a:p>
          </p:txBody>
        </p:sp>
        <p:pic>
          <p:nvPicPr>
            <p:cNvPr id="371" name="Picture 370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-414339"/>
              <a:ext cx="5525663" cy="2837560"/>
            </a:xfrm>
            <a:prstGeom prst="rect">
              <a:avLst/>
            </a:prstGeom>
            <a:effectLst/>
          </p:spPr>
        </p:pic>
      </p:grpSp>
      <p:sp>
        <p:nvSpPr>
          <p:cNvPr id="374" name="Shape 374"/>
          <p:cNvSpPr/>
          <p:nvPr/>
        </p:nvSpPr>
        <p:spPr>
          <a:xfrm>
            <a:off x="910604" y="5577266"/>
            <a:ext cx="9904960" cy="507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 defTabSz="449580">
              <a:defRPr sz="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lang="sq-AL" dirty="0" smtClean="0">
                <a:latin typeface="Avenir Next"/>
                <a:ea typeface="Avenir Next"/>
                <a:cs typeface="Avenir Next"/>
                <a:sym typeface="Avenir Next"/>
              </a:rPr>
              <a:t>Ky publikim është përgatitur në kuadër të Projektit të binjakëzimit Përkrahja e mëtejme për Kuvendin e Kosovës</a:t>
            </a:r>
            <a:r>
              <a:rPr dirty="0" smtClean="0">
                <a:latin typeface="Avenir Next"/>
                <a:ea typeface="Avenir Next"/>
                <a:cs typeface="Avenir Next"/>
                <a:sym typeface="Avenir Next"/>
              </a:rPr>
              <a:t>,</a:t>
            </a:r>
            <a:r>
              <a:rPr dirty="0">
                <a:latin typeface="Avenir Next"/>
                <a:ea typeface="Avenir Next"/>
                <a:cs typeface="Avenir Next"/>
                <a:sym typeface="Avenir Next"/>
              </a:rPr>
              <a:t> </a:t>
            </a:r>
            <a:r>
              <a:rPr lang="sq-AL" dirty="0" smtClean="0">
                <a:latin typeface="Avenir Next"/>
                <a:ea typeface="Avenir Next"/>
                <a:cs typeface="Avenir Next"/>
                <a:sym typeface="Avenir Next"/>
              </a:rPr>
              <a:t>që financohet nga Bashkimi Evropian dhe implementohet nga Kuvendi Kombëtar i Hungarisë</a:t>
            </a:r>
            <a:r>
              <a:rPr dirty="0" smtClean="0">
                <a:latin typeface="Avenir Next"/>
                <a:ea typeface="Avenir Next"/>
                <a:cs typeface="Avenir Next"/>
                <a:sym typeface="Avenir Next"/>
              </a:rPr>
              <a:t>. </a:t>
            </a:r>
            <a:r>
              <a:rPr lang="sq-AL" dirty="0" smtClean="0">
                <a:latin typeface="Avenir Next"/>
                <a:ea typeface="Avenir Next"/>
                <a:cs typeface="Avenir Next"/>
                <a:sym typeface="Avenir Next"/>
              </a:rPr>
              <a:t>Është prodhuar me asistencë nga Bashkimi Evropian</a:t>
            </a:r>
            <a:r>
              <a:rPr dirty="0" smtClean="0">
                <a:latin typeface="Avenir Next"/>
                <a:ea typeface="Avenir Next"/>
                <a:cs typeface="Avenir Next"/>
                <a:sym typeface="Avenir Next"/>
              </a:rPr>
              <a:t>. </a:t>
            </a:r>
            <a:endParaRPr dirty="0">
              <a:latin typeface="Avenir Next"/>
              <a:ea typeface="Avenir Next"/>
              <a:cs typeface="Avenir Next"/>
              <a:sym typeface="Avenir Next"/>
            </a:endParaRPr>
          </a:p>
          <a:p>
            <a:pPr algn="ctr" defTabSz="449580">
              <a:defRPr sz="9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pPr>
            <a:r>
              <a:rPr lang="sq-AL" dirty="0" smtClean="0">
                <a:latin typeface="Avenir Next"/>
                <a:ea typeface="Avenir Next"/>
                <a:cs typeface="Avenir Next"/>
                <a:sym typeface="Avenir Next"/>
              </a:rPr>
              <a:t>Përmbajtja e këti</a:t>
            </a:r>
            <a:r>
              <a:rPr lang="sq-AL" dirty="0" smtClean="0">
                <a:latin typeface="Avenir Next"/>
                <a:ea typeface="Avenir Next"/>
                <a:cs typeface="Avenir Next"/>
                <a:sym typeface="Avenir Next"/>
              </a:rPr>
              <a:t>j publikimi është përgjegjësi vetëm e partnerëve implementues dhe në asnjë mënyrë nuk mund të konsiderohet që i pasqyron qëndrimet e Bashkimit Evropian</a:t>
            </a:r>
            <a:r>
              <a:rPr dirty="0" smtClean="0">
                <a:latin typeface="Avenir Next"/>
                <a:ea typeface="Avenir Next"/>
                <a:cs typeface="Avenir Next"/>
                <a:sym typeface="Avenir Next"/>
              </a:rPr>
              <a:t>.</a:t>
            </a:r>
            <a:endParaRPr dirty="0">
              <a:latin typeface="Avenir Next"/>
              <a:ea typeface="Avenir Next"/>
              <a:cs typeface="Avenir Next"/>
              <a:sym typeface="Avenir Nex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>
        <p:wipe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ctrTitle"/>
          </p:nvPr>
        </p:nvSpPr>
        <p:spPr>
          <a:xfrm>
            <a:off x="1104900" y="538559"/>
            <a:ext cx="9849181" cy="850504"/>
          </a:xfrm>
          <a:prstGeom prst="rect">
            <a:avLst/>
          </a:prstGeom>
          <a:gradFill>
            <a:gsLst>
              <a:gs pos="0">
                <a:srgbClr val="5F82CB"/>
              </a:gs>
              <a:gs pos="50000">
                <a:srgbClr val="3E70CA"/>
              </a:gs>
              <a:gs pos="100000">
                <a:srgbClr val="2F61BA"/>
              </a:gs>
            </a:gsLst>
            <a:lin ang="5400000"/>
          </a:gradFill>
          <a:ln w="6350">
            <a:solidFill>
              <a:schemeClr val="accent5"/>
            </a:solidFill>
            <a:miter lim="800000"/>
          </a:ln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sq-AL" dirty="0" smtClean="0"/>
              <a:t>Politika e zgjerimit të BE-së</a:t>
            </a:r>
            <a:endParaRPr dirty="0"/>
          </a:p>
        </p:txBody>
      </p:sp>
      <p:sp>
        <p:nvSpPr>
          <p:cNvPr id="118" name="Shape 118"/>
          <p:cNvSpPr>
            <a:spLocks noGrp="1"/>
          </p:cNvSpPr>
          <p:nvPr>
            <p:ph type="subTitle" sz="quarter" idx="1"/>
          </p:nvPr>
        </p:nvSpPr>
        <p:spPr>
          <a:xfrm>
            <a:off x="1106239" y="1729780"/>
            <a:ext cx="9846504" cy="873671"/>
          </a:xfrm>
          <a:prstGeom prst="rect">
            <a:avLst/>
          </a:prstGeom>
          <a:solidFill>
            <a:schemeClr val="accent4">
              <a:lumOff val="25000"/>
            </a:schemeClr>
          </a:solidFill>
          <a:ln w="9525">
            <a:round/>
          </a:ln>
          <a:effectLst>
            <a:outerShdw blurRad="355600" rotWithShape="0">
              <a:srgbClr val="000000">
                <a:alpha val="75000"/>
              </a:srgbClr>
            </a:outerShdw>
          </a:effectLst>
        </p:spPr>
        <p:txBody>
          <a:bodyPr>
            <a:normAutofit/>
          </a:bodyPr>
          <a:lstStyle>
            <a:lvl1pPr algn="just" defTabSz="283463">
              <a:lnSpc>
                <a:spcPct val="100000"/>
              </a:lnSpc>
              <a:spcBef>
                <a:spcPts val="0"/>
              </a:spcBef>
              <a:defRPr sz="1488" spc="-12">
                <a:solidFill>
                  <a:srgbClr val="000000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sq-AL" dirty="0" smtClean="0"/>
              <a:t>Bashkimi Evropian u krijua me qëllim të nxitjes së paqes, të prosperitetit dhe të vlerave evropiane në kontinentin e vjetër. Në vitin 1951, gjashtë shtete themeluese hapën rrugën për një partneritet unik ekonomik dhe politik që aktualisht i strehon 28 shtete, me një perspektivë të ardhshme të hapur për të gjithë rajonin e Ballkanit Perëndimor.</a:t>
            </a:r>
            <a:endParaRPr lang="sq-AL" dirty="0"/>
          </a:p>
        </p:txBody>
      </p:sp>
      <p:sp>
        <p:nvSpPr>
          <p:cNvPr id="7" name="TextBox 6"/>
          <p:cNvSpPr txBox="1"/>
          <p:nvPr/>
        </p:nvSpPr>
        <p:spPr>
          <a:xfrm>
            <a:off x="1104900" y="2882562"/>
            <a:ext cx="9847843" cy="30731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just"/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Procedura gjithëpërfshirëse e aprovimit siguron që të gjitha vendet e ardhshme anëtare të BE-së janë të gatshme t’i zbatojnë standardet dhe rregullat e BE-së. 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Si një hap i parë, shtetet duhet ti plotësojnë tri kushte kryesore të quajtura ‘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Kriteret e Kopenhagës’, si më poshtë:</a:t>
            </a:r>
          </a:p>
          <a:p>
            <a:pPr algn="just"/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 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institucione stabile që e garantojn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ë demokracinë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, sundimin e ligjit, të 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drejtat e njeriut dhe respektin për dhe mbrojtjen e pakicave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ekonomi funksionale 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të tregut dhe kapacitet për përballimin e konkurrencës dhe të forcave të tregut në BE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; dhe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aftësi për t’i marrë përsipër dhe për t’i zbatuar në 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mënyrë efikase obligimet e anëtarësimit, përfshirë këtu respektimin e qëllimeve të unionit politik, ekonomik dhe monetar</a:t>
            </a:r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.</a:t>
            </a:r>
          </a:p>
          <a:p>
            <a:pPr algn="just"/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 </a:t>
            </a:r>
          </a:p>
          <a:p>
            <a:pPr algn="just"/>
            <a:r>
              <a:rPr lang="sq-AL" sz="1490" dirty="0" smtClean="0">
                <a:solidFill>
                  <a:schemeClr val="tx1"/>
                </a:solidFill>
                <a:latin typeface="Avenir Next Demi Bold"/>
              </a:rPr>
              <a:t>Përveç kësaj, BE-ja e rezervon të drejtën për të vendosur kur është e gatshme për zgjerimin e ardhshëm. Në rastin e Ballkanit Perëndimor, një kusht i veçantë kërkon që vendet e rajonit të angazhohen në bashkëpunimin rajonal dhe në marrëdhëniet e fqinjësisë së mirë (i referuar si stabilizimi dhe asociimi).</a:t>
            </a:r>
            <a:endParaRPr lang="sq-AL" sz="1490" dirty="0">
              <a:solidFill>
                <a:schemeClr val="tx1"/>
              </a:solidFill>
              <a:latin typeface="Avenir Next Demi 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2000">
        <p:wipe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3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3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subTitle" sz="quarter" idx="1"/>
          </p:nvPr>
        </p:nvSpPr>
        <p:spPr>
          <a:xfrm>
            <a:off x="1249139" y="1719932"/>
            <a:ext cx="9744520" cy="678033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outerShdw blurRad="127000" dir="2700000" rotWithShape="0">
              <a:srgbClr val="000000">
                <a:alpha val="75000"/>
              </a:srgbClr>
            </a:outerShdw>
            <a:reflection stA="0" endPos="40000" dir="5400000" sy="-100000" algn="bl" rotWithShape="0"/>
          </a:effectLst>
        </p:spPr>
        <p:txBody>
          <a:bodyPr>
            <a:normAutofit fontScale="92500" lnSpcReduction="20000"/>
          </a:bodyPr>
          <a:lstStyle/>
          <a:p>
            <a:pPr lvl="1" indent="139700" algn="l" defTabSz="449580">
              <a:lnSpc>
                <a:spcPct val="100000"/>
              </a:lnSpc>
              <a:spcBef>
                <a:spcPts val="0"/>
              </a:spcBef>
              <a:defRPr sz="150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b="1" dirty="0" smtClean="0"/>
              <a:t>Ekzaminimi i hollësishëm</a:t>
            </a:r>
            <a:endParaRPr b="1" dirty="0"/>
          </a:p>
          <a:p>
            <a:pPr indent="139700" algn="l" defTabSz="449580">
              <a:lnSpc>
                <a:spcPct val="100000"/>
              </a:lnSpc>
              <a:spcBef>
                <a:spcPts val="100"/>
              </a:spcBef>
              <a:defRPr sz="1500" i="1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sq-AL" dirty="0" smtClean="0"/>
              <a:t>Bën identifikimin e fushave ku ekziston nevoja për harmonizim të legjislacionit nacional, të institucioneve apo të       praktikave, me </a:t>
            </a:r>
            <a:r>
              <a:rPr dirty="0" smtClean="0"/>
              <a:t>acquis</a:t>
            </a:r>
            <a:r>
              <a:rPr lang="sq-AL" dirty="0" smtClean="0"/>
              <a:t> të BE-së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1069975" y="468908"/>
            <a:ext cx="9144001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3600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Procesi i aderimit hap pas hapi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1102866" y="1097464"/>
            <a:ext cx="9986269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473075" y="1538225"/>
            <a:ext cx="559452" cy="1046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5100" b="1" i="1">
                <a:solidFill>
                  <a:schemeClr val="accent5">
                    <a:satOff val="-3547"/>
                    <a:lumOff val="-10352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1</a:t>
            </a:r>
          </a:p>
        </p:txBody>
      </p:sp>
      <p:sp>
        <p:nvSpPr>
          <p:cNvPr id="132" name="Shape 132"/>
          <p:cNvSpPr/>
          <p:nvPr/>
        </p:nvSpPr>
        <p:spPr>
          <a:xfrm>
            <a:off x="473075" y="2630752"/>
            <a:ext cx="559452" cy="1046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5100" b="1" i="1">
                <a:solidFill>
                  <a:schemeClr val="accent5">
                    <a:satOff val="-3547"/>
                    <a:lumOff val="-10352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2</a:t>
            </a:r>
          </a:p>
        </p:txBody>
      </p:sp>
      <p:sp>
        <p:nvSpPr>
          <p:cNvPr id="133" name="Shape 133"/>
          <p:cNvSpPr/>
          <p:nvPr/>
        </p:nvSpPr>
        <p:spPr>
          <a:xfrm>
            <a:off x="473075" y="3713096"/>
            <a:ext cx="559452" cy="1046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5100" b="1" i="1">
                <a:solidFill>
                  <a:schemeClr val="accent5">
                    <a:satOff val="-3547"/>
                    <a:lumOff val="-10352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3</a:t>
            </a:r>
          </a:p>
        </p:txBody>
      </p:sp>
      <p:sp>
        <p:nvSpPr>
          <p:cNvPr id="134" name="Shape 134"/>
          <p:cNvSpPr/>
          <p:nvPr/>
        </p:nvSpPr>
        <p:spPr>
          <a:xfrm>
            <a:off x="473075" y="4864560"/>
            <a:ext cx="559452" cy="10464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5100" b="1" i="1">
                <a:solidFill>
                  <a:schemeClr val="accent5">
                    <a:satOff val="-3547"/>
                    <a:lumOff val="-10352"/>
                  </a:schemeClr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4</a:t>
            </a:r>
          </a:p>
        </p:txBody>
      </p:sp>
      <p:sp>
        <p:nvSpPr>
          <p:cNvPr id="12" name="Shape 125"/>
          <p:cNvSpPr txBox="1">
            <a:spLocks/>
          </p:cNvSpPr>
          <p:nvPr/>
        </p:nvSpPr>
        <p:spPr>
          <a:xfrm>
            <a:off x="1258659" y="2658145"/>
            <a:ext cx="9744520" cy="678033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outerShdw blurRad="127000" dir="2700000" rotWithShape="0">
              <a:srgbClr val="000000">
                <a:alpha val="75000"/>
              </a:srgbClr>
            </a:outerShdw>
            <a:reflection stA="0" endPos="40000" dir="5400000" sy="-100000" algn="bl" rotWithShape="0"/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lvl="1" indent="139700" algn="l" defTabSz="449580" hangingPunct="1">
              <a:lnSpc>
                <a:spcPct val="100000"/>
              </a:lnSpc>
              <a:spcBef>
                <a:spcPts val="0"/>
              </a:spcBef>
              <a:defRPr sz="150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1500" b="1" dirty="0" smtClean="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Raportimi dhe monitorimi</a:t>
            </a:r>
          </a:p>
          <a:p>
            <a:pPr indent="139700" algn="l" defTabSz="449580" hangingPunct="1">
              <a:lnSpc>
                <a:spcPct val="100000"/>
              </a:lnSpc>
              <a:spcBef>
                <a:spcPts val="100"/>
              </a:spcBef>
              <a:defRPr sz="1500" i="1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sq-AL" sz="1500" i="1" dirty="0" smtClean="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"/>
                <a:ea typeface="Avenir Next"/>
                <a:cs typeface="Avenir Next"/>
                <a:sym typeface="Avenir Next"/>
              </a:rPr>
              <a:t>Dokumentet strategjike vjetore dhe raportet individuale për shtetet përgatiten gjatë tërë procesit. </a:t>
            </a:r>
            <a:endParaRPr lang="sq-AL" sz="1500" i="1" dirty="0">
              <a:solidFill>
                <a:schemeClr val="accent5">
                  <a:satOff val="-3547"/>
                  <a:lumOff val="-10352"/>
                </a:schemeClr>
              </a:solidFill>
              <a:uFill>
                <a:solidFill>
                  <a:srgbClr val="000000"/>
                </a:solidFill>
              </a:uFill>
              <a:latin typeface="Avenir Next"/>
              <a:ea typeface="Avenir Next"/>
              <a:cs typeface="Avenir Next"/>
              <a:sym typeface="Avenir Next"/>
            </a:endParaRPr>
          </a:p>
        </p:txBody>
      </p:sp>
      <p:sp>
        <p:nvSpPr>
          <p:cNvPr id="13" name="Shape 125"/>
          <p:cNvSpPr txBox="1">
            <a:spLocks/>
          </p:cNvSpPr>
          <p:nvPr/>
        </p:nvSpPr>
        <p:spPr>
          <a:xfrm>
            <a:off x="1223740" y="3725360"/>
            <a:ext cx="9744520" cy="1082344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outerShdw blurRad="127000" dir="2700000" rotWithShape="0">
              <a:srgbClr val="000000">
                <a:alpha val="75000"/>
              </a:srgbClr>
            </a:outerShdw>
            <a:reflection stA="0" endPos="40000" dir="5400000" sy="-100000" algn="bl" rotWithShape="0"/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lvl="1" indent="139700" algn="l" defTabSz="449580" hangingPunct="1">
              <a:lnSpc>
                <a:spcPct val="100000"/>
              </a:lnSpc>
              <a:spcBef>
                <a:spcPts val="0"/>
              </a:spcBef>
              <a:defRPr sz="150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1500" b="1" dirty="0" smtClean="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Negociatat</a:t>
            </a:r>
          </a:p>
          <a:p>
            <a:pPr indent="139700" algn="l" defTabSz="449580" hangingPunct="1">
              <a:lnSpc>
                <a:spcPct val="100000"/>
              </a:lnSpc>
              <a:spcBef>
                <a:spcPts val="100"/>
              </a:spcBef>
              <a:defRPr sz="1500" i="1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sq-AL" sz="1500" i="1" dirty="0" smtClean="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"/>
                <a:ea typeface="Avenir Next"/>
                <a:cs typeface="Avenir Next"/>
                <a:sym typeface="Avenir Next"/>
              </a:rPr>
              <a:t>Zhvillohen në bazë të 35 Kapitujve, ku secili prej tyre korrespondon me fushat e ndryshme të politikave. Vendet kandidate i dorëzojnë pozicionet e tyre negociuese ndera vendet anëtare të BE-së pajtohen për një pozicion të përbashkët. </a:t>
            </a:r>
            <a:endParaRPr lang="sq-AL" sz="1500" i="1" dirty="0">
              <a:solidFill>
                <a:schemeClr val="accent5">
                  <a:satOff val="-3547"/>
                  <a:lumOff val="-10352"/>
                </a:schemeClr>
              </a:solidFill>
              <a:uFill>
                <a:solidFill>
                  <a:srgbClr val="000000"/>
                </a:solidFill>
              </a:uFill>
              <a:latin typeface="Avenir Next"/>
              <a:ea typeface="Avenir Next"/>
              <a:cs typeface="Avenir Next"/>
              <a:sym typeface="Avenir Next"/>
            </a:endParaRPr>
          </a:p>
        </p:txBody>
      </p:sp>
      <p:sp>
        <p:nvSpPr>
          <p:cNvPr id="14" name="Shape 125"/>
          <p:cNvSpPr txBox="1">
            <a:spLocks/>
          </p:cNvSpPr>
          <p:nvPr/>
        </p:nvSpPr>
        <p:spPr>
          <a:xfrm>
            <a:off x="1233263" y="5068393"/>
            <a:ext cx="9744520" cy="1195574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outerShdw blurRad="127000" dir="2700000" rotWithShape="0">
              <a:srgbClr val="000000">
                <a:alpha val="75000"/>
              </a:srgbClr>
            </a:outerShdw>
            <a:reflection stA="0" endPos="40000" dir="5400000" sy="-100000" algn="bl" rotWithShape="0"/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lvl="1" indent="139700" algn="l" defTabSz="449580" hangingPunct="1">
              <a:lnSpc>
                <a:spcPct val="100000"/>
              </a:lnSpc>
              <a:spcBef>
                <a:spcPts val="0"/>
              </a:spcBef>
              <a:defRPr sz="150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1500" b="1" dirty="0" smtClean="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Traktati i anëtarësimit</a:t>
            </a:r>
          </a:p>
          <a:p>
            <a:pPr lvl="1" indent="139700" algn="l" defTabSz="449580" hangingPunct="1">
              <a:lnSpc>
                <a:spcPct val="100000"/>
              </a:lnSpc>
              <a:spcBef>
                <a:spcPts val="0"/>
              </a:spcBef>
              <a:defRPr sz="150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1500" dirty="0" smtClean="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"/>
                <a:cs typeface="Avenir Next"/>
                <a:sym typeface="Avenir Next Demi Bold"/>
              </a:rPr>
              <a:t>Rezultatet e negociatave inkorporohen në draftin e traktatit të anëtarësimit. Traktati i finalizuar votohet nga institucionet e BE-së, nënshkruhet dhe ratifikohet </a:t>
            </a:r>
            <a:r>
              <a:rPr lang="sq-AL" sz="1500" dirty="0" smtClean="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"/>
                <a:ea typeface="Avenir Next"/>
                <a:cs typeface="Avenir Next"/>
                <a:sym typeface="Avenir Next"/>
              </a:rPr>
              <a:t>nga shtetet anëtare dhe nga shteti që aderon. </a:t>
            </a:r>
            <a:endParaRPr lang="sq-AL" sz="1500" dirty="0">
              <a:solidFill>
                <a:schemeClr val="accent5">
                  <a:satOff val="-3547"/>
                  <a:lumOff val="-10352"/>
                </a:schemeClr>
              </a:solidFill>
              <a:uFill>
                <a:solidFill>
                  <a:srgbClr val="000000"/>
                </a:solidFill>
              </a:uFill>
              <a:latin typeface="Avenir Next"/>
              <a:ea typeface="Avenir Next"/>
              <a:cs typeface="Avenir Next"/>
              <a:sym typeface="Avenir Nex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animBg="1" advAuto="0"/>
      <p:bldP spid="12" grpId="0" animBg="1" advAuto="0"/>
      <p:bldP spid="13" grpId="0" animBg="1" advAuto="0"/>
      <p:bldP spid="14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subTitle" sz="half" idx="1"/>
          </p:nvPr>
        </p:nvSpPr>
        <p:spPr>
          <a:xfrm>
            <a:off x="1104900" y="1570831"/>
            <a:ext cx="4136281" cy="4422478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reflection stA="0" endPos="40000" dir="5400000" sy="-100000" algn="bl" rotWithShape="0"/>
          </a:effectLst>
        </p:spPr>
        <p:txBody>
          <a:bodyPr/>
          <a:lstStyle/>
          <a:p>
            <a:pPr indent="125729" algn="l" defTabSz="404622">
              <a:lnSpc>
                <a:spcPct val="107916"/>
              </a:lnSpc>
              <a:spcBef>
                <a:spcPts val="0"/>
              </a:spcBef>
              <a:defRPr sz="1979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dirty="0"/>
              <a:t>IPA</a:t>
            </a:r>
          </a:p>
          <a:p>
            <a:pPr indent="125729" algn="l" defTabSz="404622">
              <a:lnSpc>
                <a:spcPct val="107916"/>
              </a:lnSpc>
              <a:spcBef>
                <a:spcPts val="0"/>
              </a:spcBef>
              <a:defRPr sz="135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endParaRPr dirty="0"/>
          </a:p>
          <a:p>
            <a:pPr indent="125729" algn="l" defTabSz="404622">
              <a:lnSpc>
                <a:spcPct val="100000"/>
              </a:lnSpc>
              <a:spcBef>
                <a:spcPts val="0"/>
              </a:spcBef>
              <a:defRPr sz="144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/>
              <a:t>Përkrahja financiare për procesin e anëtarësimit nga BE-ja në fazën e para-anëtarësimit sigurohet nga Instrumenti i Asistencës Para-Anëtarësimit</a:t>
            </a:r>
            <a:r>
              <a:rPr dirty="0" smtClean="0"/>
              <a:t> </a:t>
            </a:r>
            <a:endParaRPr dirty="0"/>
          </a:p>
          <a:p>
            <a:pPr indent="125729" algn="l" defTabSz="404622">
              <a:lnSpc>
                <a:spcPct val="100000"/>
              </a:lnSpc>
              <a:spcBef>
                <a:spcPts val="0"/>
              </a:spcBef>
              <a:defRPr sz="144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dirty="0"/>
          </a:p>
          <a:p>
            <a:pPr indent="125729" algn="l" defTabSz="404622">
              <a:lnSpc>
                <a:spcPct val="100000"/>
              </a:lnSpc>
              <a:spcBef>
                <a:spcPts val="0"/>
              </a:spcBef>
              <a:defRPr sz="144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IPA </a:t>
            </a:r>
            <a:r>
              <a:rPr lang="sq-AL" dirty="0" smtClean="0"/>
              <a:t>fokusohet në dy prioritete kryesore</a:t>
            </a:r>
            <a:r>
              <a:rPr dirty="0" smtClean="0"/>
              <a:t>. </a:t>
            </a:r>
            <a:endParaRPr dirty="0"/>
          </a:p>
          <a:p>
            <a:pPr indent="125729" algn="l" defTabSz="404622">
              <a:lnSpc>
                <a:spcPct val="100000"/>
              </a:lnSpc>
              <a:spcBef>
                <a:spcPts val="0"/>
              </a:spcBef>
              <a:defRPr sz="144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dirty="0"/>
          </a:p>
          <a:p>
            <a:pPr indent="125729" algn="l" defTabSz="404622">
              <a:lnSpc>
                <a:spcPct val="100000"/>
              </a:lnSpc>
              <a:spcBef>
                <a:spcPts val="0"/>
              </a:spcBef>
              <a:defRPr sz="144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I. </a:t>
            </a:r>
            <a:r>
              <a:rPr lang="sq-AL" dirty="0" smtClean="0"/>
              <a:t>Ofron asistencë për plotësimin e kritereve politike dhe ekonomike lidhur me miratimin e </a:t>
            </a:r>
            <a:r>
              <a:rPr dirty="0" smtClean="0"/>
              <a:t>acquis </a:t>
            </a:r>
            <a:r>
              <a:rPr lang="sq-AL" dirty="0" smtClean="0"/>
              <a:t>të BE-së dhe zhvillimin e kapaciteteve institucionale të gjyqësorit</a:t>
            </a:r>
            <a:r>
              <a:rPr dirty="0" smtClean="0"/>
              <a:t>. </a:t>
            </a:r>
            <a:endParaRPr dirty="0"/>
          </a:p>
          <a:p>
            <a:pPr indent="125729" algn="l" defTabSz="404622">
              <a:lnSpc>
                <a:spcPct val="100000"/>
              </a:lnSpc>
              <a:spcBef>
                <a:spcPts val="0"/>
              </a:spcBef>
              <a:defRPr sz="144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II. </a:t>
            </a:r>
            <a:r>
              <a:rPr lang="sq-AL" dirty="0" smtClean="0"/>
              <a:t>Ofron asistencë për shtetet për ti përgatitur ato për shfrytëzimin e fondeve strukturore dhe të kohezionit pas anëtarësimit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39" name="Shape 139"/>
          <p:cNvSpPr/>
          <p:nvPr/>
        </p:nvSpPr>
        <p:spPr>
          <a:xfrm>
            <a:off x="1069975" y="468908"/>
            <a:ext cx="9144001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3600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Përkrahja financiare nga BE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40" name="Shape 140"/>
          <p:cNvSpPr/>
          <p:nvPr/>
        </p:nvSpPr>
        <p:spPr>
          <a:xfrm>
            <a:off x="1102866" y="1097464"/>
            <a:ext cx="9986269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44" name="Group 144"/>
          <p:cNvGrpSpPr/>
          <p:nvPr/>
        </p:nvGrpSpPr>
        <p:grpSpPr>
          <a:xfrm>
            <a:off x="7140115" y="3654851"/>
            <a:ext cx="2765306" cy="2647381"/>
            <a:chOff x="-21049" y="34656"/>
            <a:chExt cx="2765302" cy="2647380"/>
          </a:xfrm>
        </p:grpSpPr>
        <p:sp>
          <p:nvSpPr>
            <p:cNvPr id="143" name="Shape 143"/>
            <p:cNvSpPr/>
            <p:nvPr/>
          </p:nvSpPr>
          <p:spPr>
            <a:xfrm>
              <a:off x="38100" y="38100"/>
              <a:ext cx="2689101" cy="2571180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defRPr sz="24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Kosova </a:t>
              </a:r>
            </a:p>
            <a:p>
              <a:pPr algn="ctr" defTabSz="449580">
                <a:defRPr sz="17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pritet ti marrë rreth </a:t>
              </a:r>
            </a:p>
            <a:p>
              <a:pPr algn="ctr" defTabSz="449580">
                <a:defRPr sz="21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b="1" dirty="0" smtClean="0">
                  <a:latin typeface="Avenir Next"/>
                  <a:ea typeface="Avenir Next"/>
                  <a:cs typeface="Avenir Next"/>
                  <a:sym typeface="Avenir Next"/>
                </a:rPr>
                <a:t>645.5 milionë EURO</a:t>
              </a:r>
              <a:r>
                <a:rPr lang="sq-AL" dirty="0" smtClean="0"/>
                <a:t> </a:t>
              </a:r>
            </a:p>
            <a:p>
              <a:pPr algn="ctr" defTabSz="449580">
                <a:defRPr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financim nga </a:t>
              </a:r>
            </a:p>
            <a:p>
              <a:pPr algn="ctr" defTabSz="449580">
                <a:defRPr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IPA </a:t>
              </a:r>
              <a:r>
                <a:rPr lang="sq-AL" sz="1700" dirty="0" smtClean="0"/>
                <a:t>2014-2020</a:t>
              </a:r>
              <a:endParaRPr lang="sq-AL" sz="1700" dirty="0"/>
            </a:p>
          </p:txBody>
        </p:sp>
        <p:pic>
          <p:nvPicPr>
            <p:cNvPr id="142" name="Picture 141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21049" y="34656"/>
              <a:ext cx="2765302" cy="2647380"/>
            </a:xfrm>
            <a:prstGeom prst="rect">
              <a:avLst/>
            </a:prstGeom>
            <a:effectLst/>
          </p:spPr>
        </p:pic>
      </p:grpSp>
      <p:sp>
        <p:nvSpPr>
          <p:cNvPr id="145" name="Shape 145"/>
          <p:cNvSpPr/>
          <p:nvPr/>
        </p:nvSpPr>
        <p:spPr>
          <a:xfrm>
            <a:off x="1944110" y="1848296"/>
            <a:ext cx="4132419" cy="420242"/>
          </a:xfrm>
          <a:prstGeom prst="line">
            <a:avLst/>
          </a:prstGeom>
          <a:ln w="7620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8543817" y="2944372"/>
            <a:ext cx="1" cy="969256"/>
          </a:xfrm>
          <a:prstGeom prst="line">
            <a:avLst/>
          </a:prstGeom>
          <a:ln w="63500">
            <a:solidFill>
              <a:schemeClr val="accent1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6096000" y="1734314"/>
            <a:ext cx="4993135" cy="120032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sq-AL" b="1" dirty="0" smtClean="0">
                <a:solidFill>
                  <a:schemeClr val="accent1">
                    <a:lumMod val="75000"/>
                  </a:schemeClr>
                </a:solidFill>
              </a:rPr>
              <a:t>Në periudhën 2007-2013 janë siguruar mbi 11 miliardë euro, ndërsa për periudhën 2014-2020 pritet të </a:t>
            </a:r>
            <a:r>
              <a:rPr lang="sq-AL" b="1" dirty="0" err="1" smtClean="0">
                <a:solidFill>
                  <a:schemeClr val="accent1">
                    <a:lumMod val="75000"/>
                  </a:schemeClr>
                </a:solidFill>
              </a:rPr>
              <a:t>alokohet</a:t>
            </a:r>
            <a:r>
              <a:rPr lang="sq-AL" b="1" dirty="0" smtClean="0">
                <a:solidFill>
                  <a:schemeClr val="accent1">
                    <a:lumMod val="75000"/>
                  </a:schemeClr>
                </a:solidFill>
              </a:rPr>
              <a:t> një shumë shtesë prej 11.7 miliardë euro për rajonin e Ballkanit Perëndimor. </a:t>
            </a:r>
            <a:endParaRPr kumimoji="0" lang="sq-AL" sz="1800" b="1" i="0" u="none" strike="noStrike" cap="none" spc="0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FillTx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3" nodeType="afterEffect">
                                  <p:stCondLst>
                                    <p:cond delay="3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1" animBg="1" advAuto="0"/>
      <p:bldP spid="144" grpId="3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2"/>
          <p:cNvGrpSpPr/>
          <p:nvPr/>
        </p:nvGrpSpPr>
        <p:grpSpPr>
          <a:xfrm>
            <a:off x="1543048" y="1584326"/>
            <a:ext cx="2765304" cy="2666428"/>
            <a:chOff x="-1" y="38100"/>
            <a:chExt cx="2765302" cy="2666427"/>
          </a:xfrm>
        </p:grpSpPr>
        <p:sp>
          <p:nvSpPr>
            <p:cNvPr id="151" name="Shape 151"/>
            <p:cNvSpPr/>
            <p:nvPr/>
          </p:nvSpPr>
          <p:spPr>
            <a:xfrm>
              <a:off x="38100" y="38100"/>
              <a:ext cx="2689101" cy="2571180"/>
            </a:xfrm>
            <a:prstGeom prst="ellipse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lnSpc>
                  <a:spcPct val="107916"/>
                </a:lnSpc>
                <a:spcBef>
                  <a:spcPts val="800"/>
                </a:spcBef>
                <a:defRPr sz="16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PSA</a:t>
              </a:r>
            </a:p>
            <a:p>
              <a:pPr algn="ctr" defTabSz="449580">
                <a:defRPr sz="13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Procesi i Stabilizim Asociimit është një partneritet progresiv ndërmjet BE-së dhe shtetit përkatës ku synimet e përbashkëta politike dhe ekonomike përshtaten sipas nevojave specifike të atij vendi.</a:t>
              </a:r>
              <a:endParaRPr lang="sq-AL" dirty="0"/>
            </a:p>
          </p:txBody>
        </p:sp>
        <p:pic>
          <p:nvPicPr>
            <p:cNvPr id="150" name="Picture 149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57147"/>
              <a:ext cx="2765302" cy="2647380"/>
            </a:xfrm>
            <a:prstGeom prst="rect">
              <a:avLst/>
            </a:prstGeom>
            <a:effectLst/>
          </p:spPr>
        </p:pic>
      </p:grpSp>
      <p:grpSp>
        <p:nvGrpSpPr>
          <p:cNvPr id="155" name="Group 155"/>
          <p:cNvGrpSpPr/>
          <p:nvPr/>
        </p:nvGrpSpPr>
        <p:grpSpPr>
          <a:xfrm>
            <a:off x="4268507" y="1979601"/>
            <a:ext cx="3417697" cy="3407671"/>
            <a:chOff x="38100" y="14276"/>
            <a:chExt cx="3417695" cy="3407669"/>
          </a:xfrm>
        </p:grpSpPr>
        <p:sp>
          <p:nvSpPr>
            <p:cNvPr id="154" name="Shape 154"/>
            <p:cNvSpPr/>
            <p:nvPr/>
          </p:nvSpPr>
          <p:spPr>
            <a:xfrm>
              <a:off x="38100" y="38100"/>
              <a:ext cx="3331468" cy="3331468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lnSpc>
                  <a:spcPct val="107916"/>
                </a:lnSpc>
                <a:spcBef>
                  <a:spcPts val="800"/>
                </a:spcBef>
                <a:defRPr sz="22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MSA</a:t>
              </a:r>
              <a:endParaRPr dirty="0"/>
            </a:p>
            <a:p>
              <a:pPr algn="ctr" defTabSz="449580">
                <a:defRPr sz="15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pPr>
              <a:r>
                <a:rPr lang="sq-AL" dirty="0" smtClean="0"/>
                <a:t>Synimet e PSA-së përkthehen në veprime konkrete</a:t>
              </a:r>
              <a:r>
                <a:rPr dirty="0" smtClean="0"/>
                <a:t>. </a:t>
              </a:r>
              <a:r>
                <a:rPr lang="sq-AL" dirty="0" smtClean="0"/>
                <a:t>Në rastin e Kosovës</a:t>
              </a:r>
              <a:r>
                <a:rPr dirty="0" smtClean="0"/>
                <a:t>, </a:t>
              </a:r>
              <a:r>
                <a:rPr lang="sq-AL" dirty="0" smtClean="0"/>
                <a:t>Marrëveshja e Stabilizim-Asociimit ka qenë marrëdhënia e parë kontraktuese me BE-në, e nënshkruar më </a:t>
              </a:r>
              <a:r>
                <a:rPr dirty="0" smtClean="0"/>
                <a:t>2015</a:t>
              </a:r>
              <a:r>
                <a:rPr dirty="0"/>
                <a:t>. </a:t>
              </a:r>
              <a:r>
                <a:rPr lang="sq-AL" dirty="0" smtClean="0"/>
                <a:t>Ajo nënkupton detyrime ligjore për Kosovën</a:t>
              </a:r>
              <a:r>
                <a:rPr dirty="0" smtClean="0"/>
                <a:t>.</a:t>
              </a:r>
              <a:endParaRPr dirty="0"/>
            </a:p>
          </p:txBody>
        </p:sp>
        <p:pic>
          <p:nvPicPr>
            <p:cNvPr id="153" name="Picture 152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8126" y="14276"/>
              <a:ext cx="3407669" cy="3407669"/>
            </a:xfrm>
            <a:prstGeom prst="rect">
              <a:avLst/>
            </a:prstGeom>
            <a:effectLst/>
          </p:spPr>
        </p:pic>
      </p:grpSp>
      <p:sp>
        <p:nvSpPr>
          <p:cNvPr id="157" name="Shape 157"/>
          <p:cNvSpPr/>
          <p:nvPr/>
        </p:nvSpPr>
        <p:spPr>
          <a:xfrm>
            <a:off x="7510735" y="2965449"/>
            <a:ext cx="3510163" cy="3510162"/>
          </a:xfrm>
          <a:prstGeom prst="ellipse">
            <a:avLst/>
          </a:prstGeom>
          <a:solidFill>
            <a:schemeClr val="accent4">
              <a:lumOff val="12500"/>
            </a:schemeClr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tIns="45719" rIns="45719" bIns="45719" numCol="1" anchor="ctr">
            <a:noAutofit/>
          </a:bodyPr>
          <a:lstStyle/>
          <a:p>
            <a:pPr algn="ctr" defTabSz="449580">
              <a:spcBef>
                <a:spcPts val="800"/>
              </a:spcBef>
              <a:defRPr sz="190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PKZMSA</a:t>
            </a:r>
            <a:endParaRPr dirty="0"/>
          </a:p>
          <a:p>
            <a:pPr algn="ctr" defTabSz="449580">
              <a:defRPr sz="1500">
                <a:solidFill>
                  <a:schemeClr val="accent5">
                    <a:satOff val="-3547"/>
                    <a:lumOff val="-10352"/>
                  </a:schemeClr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/>
              <a:t>Programi Kombëtar për Zbatim të Marrëveshjes së Stabilizim Asociimit</a:t>
            </a:r>
            <a:r>
              <a:rPr dirty="0" smtClean="0"/>
              <a:t> </a:t>
            </a:r>
            <a:r>
              <a:rPr lang="sq-AL" dirty="0" smtClean="0"/>
              <a:t>përbën dokumentin kryesor të politikave për procesin e asociimit</a:t>
            </a:r>
            <a:r>
              <a:rPr dirty="0" smtClean="0"/>
              <a:t>. </a:t>
            </a:r>
            <a:r>
              <a:rPr lang="sq-AL" dirty="0" smtClean="0"/>
              <a:t>Është strategji për planifikimin, zbatimin dhe monitorimin e zbatimit të </a:t>
            </a:r>
            <a:r>
              <a:rPr lang="sq-AL" dirty="0" err="1" smtClean="0"/>
              <a:t>të</a:t>
            </a:r>
            <a:r>
              <a:rPr lang="sq-AL" dirty="0" smtClean="0"/>
              <a:t> gjitha reformave</a:t>
            </a:r>
            <a:r>
              <a:rPr dirty="0" smtClean="0"/>
              <a:t>.</a:t>
            </a:r>
            <a:endParaRPr dirty="0"/>
          </a:p>
        </p:txBody>
      </p:sp>
      <p:sp>
        <p:nvSpPr>
          <p:cNvPr id="159" name="Shape 159"/>
          <p:cNvSpPr>
            <a:spLocks noGrp="1"/>
          </p:cNvSpPr>
          <p:nvPr>
            <p:ph type="ctrTitle"/>
          </p:nvPr>
        </p:nvSpPr>
        <p:spPr>
          <a:xfrm>
            <a:off x="1092200" y="538559"/>
            <a:ext cx="10007601" cy="850504"/>
          </a:xfrm>
          <a:prstGeom prst="rect">
            <a:avLst/>
          </a:prstGeom>
          <a:gradFill>
            <a:gsLst>
              <a:gs pos="0">
                <a:srgbClr val="5F82CB"/>
              </a:gs>
              <a:gs pos="50000">
                <a:srgbClr val="3E70CA"/>
              </a:gs>
              <a:gs pos="100000">
                <a:srgbClr val="2F61BA"/>
              </a:gs>
            </a:gsLst>
            <a:lin ang="5400000"/>
          </a:gradFill>
          <a:ln w="6350">
            <a:solidFill>
              <a:schemeClr val="accent5"/>
            </a:solidFill>
            <a:miter lim="800000"/>
          </a:ln>
        </p:spPr>
        <p:txBody>
          <a:bodyPr anchor="ctr">
            <a:normAutofit/>
          </a:bodyPr>
          <a:lstStyle>
            <a:lvl1pPr algn="l">
              <a:defRPr sz="3000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pPr>
              <a:defRPr b="1">
                <a:latin typeface="Roboto"/>
                <a:ea typeface="Roboto"/>
                <a:cs typeface="Roboto"/>
                <a:sym typeface="Roboto"/>
              </a:defRPr>
            </a:pPr>
            <a:r>
              <a:rPr lang="sq-AL" b="0" dirty="0" smtClean="0">
                <a:latin typeface="Avenir Next Demi Bold"/>
                <a:ea typeface="Avenir Next Demi Bold"/>
                <a:cs typeface="Avenir Next Demi Bold"/>
                <a:sym typeface="Avenir Next Demi Bold"/>
              </a:rPr>
              <a:t>Kosova në rrugën e saj drejt BE-së</a:t>
            </a:r>
            <a:endParaRPr b="0" dirty="0">
              <a:latin typeface="Avenir Next Demi Bold"/>
              <a:ea typeface="Avenir Next Demi Bold"/>
              <a:cs typeface="Avenir Next Demi Bold"/>
              <a:sym typeface="Avenir Next Demi Bold"/>
            </a:endParaRPr>
          </a:p>
        </p:txBody>
      </p:sp>
      <p:pic>
        <p:nvPicPr>
          <p:cNvPr id="12" name="Picture 11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15225" y="3017827"/>
            <a:ext cx="3505673" cy="3457784"/>
          </a:xfrm>
          <a:prstGeom prst="rect">
            <a:avLst/>
          </a:prstGeom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1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1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1" animBg="1" advAuto="0"/>
      <p:bldP spid="155" grpId="2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66"/>
          <p:cNvGrpSpPr/>
          <p:nvPr/>
        </p:nvGrpSpPr>
        <p:grpSpPr>
          <a:xfrm>
            <a:off x="5599341" y="1491046"/>
            <a:ext cx="1001487" cy="5366954"/>
            <a:chOff x="0" y="0"/>
            <a:chExt cx="1001486" cy="5366953"/>
          </a:xfrm>
        </p:grpSpPr>
        <p:sp>
          <p:nvSpPr>
            <p:cNvPr id="163" name="Shape 163"/>
            <p:cNvSpPr/>
            <p:nvPr/>
          </p:nvSpPr>
          <p:spPr>
            <a:xfrm flipH="1">
              <a:off x="500742" y="966403"/>
              <a:ext cx="1" cy="4400551"/>
            </a:xfrm>
            <a:prstGeom prst="line">
              <a:avLst/>
            </a:prstGeom>
            <a:noFill/>
            <a:ln w="19050" cap="flat">
              <a:solidFill>
                <a:srgbClr val="8C8C8C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-1" y="-1"/>
              <a:ext cx="1001488" cy="1001487"/>
            </a:xfrm>
            <a:prstGeom prst="ellipse">
              <a:avLst/>
            </a:prstGeom>
            <a:gradFill flip="none" rotWithShape="1">
              <a:gsLst>
                <a:gs pos="0">
                  <a:srgbClr val="5F82CB"/>
                </a:gs>
                <a:gs pos="50000">
                  <a:srgbClr val="3E70CA"/>
                </a:gs>
                <a:gs pos="100000">
                  <a:srgbClr val="2F61BA"/>
                </a:gs>
              </a:gsLst>
              <a:lin ang="5400000" scaled="0"/>
            </a:gradFill>
            <a:ln w="6350" cap="flat">
              <a:solidFill>
                <a:schemeClr val="accent5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5" name="Shape 165"/>
            <p:cNvSpPr/>
            <p:nvPr/>
          </p:nvSpPr>
          <p:spPr>
            <a:xfrm>
              <a:off x="10884" y="300687"/>
              <a:ext cx="971550" cy="434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chemeClr val="accent4">
                      <a:lumOff val="25000"/>
                    </a:schemeClr>
                  </a:solidFill>
                  <a:latin typeface="Avenir Next Medium"/>
                  <a:ea typeface="Avenir Next Medium"/>
                  <a:cs typeface="Avenir Next Medium"/>
                  <a:sym typeface="Avenir Next Medium"/>
                </a:defRPr>
              </a:lvl1pPr>
            </a:lstStyle>
            <a:p>
              <a:r>
                <a:t>1997</a:t>
              </a:r>
            </a:p>
          </p:txBody>
        </p:sp>
      </p:grpSp>
      <p:grpSp>
        <p:nvGrpSpPr>
          <p:cNvPr id="169" name="Group 169"/>
          <p:cNvGrpSpPr/>
          <p:nvPr/>
        </p:nvGrpSpPr>
        <p:grpSpPr>
          <a:xfrm>
            <a:off x="6054568" y="2634352"/>
            <a:ext cx="960307" cy="434341"/>
            <a:chOff x="0" y="0"/>
            <a:chExt cx="960306" cy="434340"/>
          </a:xfrm>
        </p:grpSpPr>
        <p:sp>
          <p:nvSpPr>
            <p:cNvPr id="167" name="Shape 167"/>
            <p:cNvSpPr/>
            <p:nvPr/>
          </p:nvSpPr>
          <p:spPr>
            <a:xfrm>
              <a:off x="0" y="150412"/>
              <a:ext cx="91441" cy="91442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hueOff val="-406799"/>
                    <a:lumOff val="30382"/>
                  </a:schemeClr>
                </a:gs>
                <a:gs pos="50000">
                  <a:srgbClr val="FFD58D"/>
                </a:gs>
                <a:gs pos="100000">
                  <a:schemeClr val="accent4">
                    <a:hueOff val="-362075"/>
                    <a:lumOff val="23565"/>
                  </a:schemeClr>
                </a:gs>
              </a:gsLst>
              <a:lin ang="5400000" scaled="0"/>
            </a:gradFill>
            <a:ln w="6350" cap="flat">
              <a:solidFill>
                <a:schemeClr val="accent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191979" y="0"/>
              <a:ext cx="768328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2000</a:t>
              </a:r>
            </a:p>
          </p:txBody>
        </p:sp>
      </p:grpSp>
      <p:sp>
        <p:nvSpPr>
          <p:cNvPr id="170" name="Shape 170"/>
          <p:cNvSpPr/>
          <p:nvPr/>
        </p:nvSpPr>
        <p:spPr>
          <a:xfrm>
            <a:off x="7017842" y="2685970"/>
            <a:ext cx="3280474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3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1 </a:t>
            </a:r>
            <a:r>
              <a:rPr lang="sq-AL" dirty="0" smtClean="0"/>
              <a:t>nëntor</a:t>
            </a:r>
            <a:endParaRPr dirty="0" smtClean="0"/>
          </a:p>
          <a:p>
            <a:pPr algn="just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Fillon Procesi i Stabilizim Asociimit për Evropën Juglindore</a:t>
            </a:r>
            <a:endParaRPr dirty="0">
              <a:uFill>
                <a:solidFill>
                  <a:srgbClr val="0B000E"/>
                </a:solidFill>
              </a:uFill>
            </a:endParaRPr>
          </a:p>
        </p:txBody>
      </p:sp>
      <p:grpSp>
        <p:nvGrpSpPr>
          <p:cNvPr id="173" name="Group 173"/>
          <p:cNvGrpSpPr/>
          <p:nvPr/>
        </p:nvGrpSpPr>
        <p:grpSpPr>
          <a:xfrm>
            <a:off x="5169625" y="3123929"/>
            <a:ext cx="976383" cy="434341"/>
            <a:chOff x="-12700" y="241299"/>
            <a:chExt cx="976382" cy="434340"/>
          </a:xfrm>
        </p:grpSpPr>
        <p:sp>
          <p:nvSpPr>
            <p:cNvPr id="171" name="Shape 171"/>
            <p:cNvSpPr/>
            <p:nvPr/>
          </p:nvSpPr>
          <p:spPr>
            <a:xfrm>
              <a:off x="872242" y="391462"/>
              <a:ext cx="91441" cy="91442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-12700" y="241300"/>
              <a:ext cx="768327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2003</a:t>
              </a:r>
            </a:p>
          </p:txBody>
        </p:sp>
      </p:grpSp>
      <p:sp>
        <p:nvSpPr>
          <p:cNvPr id="174" name="Shape 174"/>
          <p:cNvSpPr/>
          <p:nvPr/>
        </p:nvSpPr>
        <p:spPr>
          <a:xfrm>
            <a:off x="1363703" y="3154679"/>
            <a:ext cx="3818216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3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21 </a:t>
            </a:r>
            <a:r>
              <a:rPr lang="sq-AL" dirty="0" smtClean="0"/>
              <a:t>qershor</a:t>
            </a:r>
            <a:endParaRPr dirty="0"/>
          </a:p>
          <a:p>
            <a:pPr algn="r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Deklarata e Samitit BE-Ballkan Perëndimor</a:t>
            </a:r>
            <a:endParaRPr dirty="0">
              <a:uFill>
                <a:solidFill>
                  <a:srgbClr val="0B000E"/>
                </a:solidFill>
              </a:uFill>
            </a:endParaRPr>
          </a:p>
        </p:txBody>
      </p:sp>
      <p:grpSp>
        <p:nvGrpSpPr>
          <p:cNvPr id="177" name="Group 177"/>
          <p:cNvGrpSpPr/>
          <p:nvPr/>
        </p:nvGrpSpPr>
        <p:grpSpPr>
          <a:xfrm>
            <a:off x="6041460" y="3613505"/>
            <a:ext cx="960307" cy="434341"/>
            <a:chOff x="0" y="0"/>
            <a:chExt cx="960305" cy="434340"/>
          </a:xfrm>
        </p:grpSpPr>
        <p:sp>
          <p:nvSpPr>
            <p:cNvPr id="175" name="Shape 175"/>
            <p:cNvSpPr/>
            <p:nvPr/>
          </p:nvSpPr>
          <p:spPr>
            <a:xfrm>
              <a:off x="0" y="178697"/>
              <a:ext cx="91441" cy="91441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>
              <a:off x="191978" y="0"/>
              <a:ext cx="768328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2005</a:t>
              </a:r>
            </a:p>
          </p:txBody>
        </p:sp>
      </p:grpSp>
      <p:grpSp>
        <p:nvGrpSpPr>
          <p:cNvPr id="180" name="Group 180"/>
          <p:cNvGrpSpPr/>
          <p:nvPr/>
        </p:nvGrpSpPr>
        <p:grpSpPr>
          <a:xfrm>
            <a:off x="5175975" y="4117575"/>
            <a:ext cx="963684" cy="408941"/>
            <a:chOff x="0" y="0"/>
            <a:chExt cx="963682" cy="408940"/>
          </a:xfrm>
        </p:grpSpPr>
        <p:sp>
          <p:nvSpPr>
            <p:cNvPr id="178" name="Shape 178"/>
            <p:cNvSpPr/>
            <p:nvPr/>
          </p:nvSpPr>
          <p:spPr>
            <a:xfrm>
              <a:off x="872242" y="154204"/>
              <a:ext cx="91441" cy="91441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0" y="0"/>
              <a:ext cx="768327" cy="408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2008</a:t>
              </a:r>
            </a:p>
          </p:txBody>
        </p:sp>
      </p:grpSp>
      <p:sp>
        <p:nvSpPr>
          <p:cNvPr id="181" name="Shape 181"/>
          <p:cNvSpPr/>
          <p:nvPr/>
        </p:nvSpPr>
        <p:spPr>
          <a:xfrm>
            <a:off x="1912939" y="4218150"/>
            <a:ext cx="3282087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2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4 </a:t>
            </a:r>
            <a:r>
              <a:rPr lang="sq-AL" dirty="0" smtClean="0"/>
              <a:t>shkurt</a:t>
            </a:r>
            <a:endParaRPr dirty="0"/>
          </a:p>
          <a:p>
            <a:pPr algn="r">
              <a:defRPr sz="12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Veprimi i përbashkët për themelim të </a:t>
            </a:r>
            <a:r>
              <a:rPr dirty="0" smtClean="0">
                <a:uFill>
                  <a:solidFill>
                    <a:srgbClr val="0B000E"/>
                  </a:solidFill>
                </a:uFill>
              </a:rPr>
              <a:t>EULEX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-it në </a:t>
            </a:r>
            <a:r>
              <a:rPr dirty="0" err="1" smtClean="0">
                <a:uFill>
                  <a:solidFill>
                    <a:srgbClr val="0B000E"/>
                  </a:solidFill>
                </a:uFill>
              </a:rPr>
              <a:t>Kosov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ë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r">
              <a:defRPr sz="12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r">
              <a:defRPr sz="12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>
                <a:uFill>
                  <a:solidFill>
                    <a:srgbClr val="0B000E"/>
                  </a:solidFill>
                </a:uFill>
              </a:rPr>
              <a:t>18 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shkurt</a:t>
            </a:r>
            <a:endParaRPr dirty="0" smtClean="0">
              <a:uFill>
                <a:solidFill>
                  <a:srgbClr val="0B000E"/>
                </a:solidFill>
              </a:uFill>
            </a:endParaRPr>
          </a:p>
          <a:p>
            <a:pPr algn="r" defTabSz="449580">
              <a:defRPr sz="11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sz="1200" dirty="0" smtClean="0">
                <a:uFill>
                  <a:solidFill>
                    <a:srgbClr val="0B000E"/>
                  </a:solidFill>
                </a:uFill>
              </a:rPr>
              <a:t>Shpallja e pavarësisë së Kosovës njihet nga</a:t>
            </a:r>
            <a:r>
              <a:rPr sz="1200" dirty="0" smtClean="0">
                <a:uFill>
                  <a:solidFill>
                    <a:srgbClr val="0B000E"/>
                  </a:solidFill>
                </a:uFill>
              </a:rPr>
              <a:t> </a:t>
            </a:r>
            <a:r>
              <a:rPr lang="sq-AL" sz="1200" dirty="0" smtClean="0">
                <a:uFill>
                  <a:solidFill>
                    <a:srgbClr val="0B000E"/>
                  </a:solidFill>
                </a:uFill>
              </a:rPr>
              <a:t>Këshilli i BE-së</a:t>
            </a:r>
            <a:endParaRPr dirty="0" smtClean="0">
              <a:uFill>
                <a:solidFill>
                  <a:srgbClr val="0B000E"/>
                </a:solidFill>
              </a:uFill>
            </a:endParaRPr>
          </a:p>
          <a:p>
            <a:pPr algn="r">
              <a:defRPr sz="12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r">
              <a:defRPr sz="12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>
                <a:uFill>
                  <a:solidFill>
                    <a:srgbClr val="0B000E"/>
                  </a:solidFill>
                </a:uFill>
              </a:rPr>
              <a:t>9 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dhjetor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r" defTabSz="449580">
              <a:defRPr sz="11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sz="1200" dirty="0" smtClean="0">
                <a:uFill>
                  <a:solidFill>
                    <a:srgbClr val="0B000E"/>
                  </a:solidFill>
                </a:uFill>
              </a:rPr>
              <a:t>EULEX</a:t>
            </a:r>
            <a:r>
              <a:rPr lang="sq-AL" sz="1200" dirty="0" smtClean="0">
                <a:uFill>
                  <a:solidFill>
                    <a:srgbClr val="0B000E"/>
                  </a:solidFill>
                </a:uFill>
              </a:rPr>
              <a:t>-i bëhet operacional</a:t>
            </a:r>
            <a:endParaRPr sz="1200" dirty="0">
              <a:uFill>
                <a:solidFill>
                  <a:srgbClr val="0B000E"/>
                </a:solidFill>
              </a:uFill>
            </a:endParaRPr>
          </a:p>
        </p:txBody>
      </p:sp>
      <p:sp>
        <p:nvSpPr>
          <p:cNvPr id="182" name="Shape 182"/>
          <p:cNvSpPr/>
          <p:nvPr/>
        </p:nvSpPr>
        <p:spPr>
          <a:xfrm>
            <a:off x="7005142" y="3621128"/>
            <a:ext cx="3286416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i="1" dirty="0">
                <a:uFill>
                  <a:solidFill>
                    <a:srgbClr val="0B000E"/>
                  </a:solidFill>
                </a:uFill>
              </a:rPr>
              <a:t>1 </a:t>
            </a:r>
            <a:r>
              <a:rPr lang="sq-AL" i="1" dirty="0" smtClean="0">
                <a:uFill>
                  <a:solidFill>
                    <a:srgbClr val="0B000E"/>
                  </a:solidFill>
                </a:uFill>
              </a:rPr>
              <a:t>prill</a:t>
            </a:r>
            <a:r>
              <a:rPr dirty="0">
                <a:uFill>
                  <a:solidFill>
                    <a:srgbClr val="0B000E"/>
                  </a:solidFill>
                </a:uFill>
              </a:rPr>
              <a:t>	</a:t>
            </a:r>
          </a:p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Komunikata e Komisionit Evropian</a:t>
            </a:r>
            <a:r>
              <a:rPr dirty="0" smtClean="0">
                <a:uFill>
                  <a:solidFill>
                    <a:srgbClr val="0B000E"/>
                  </a:solidFill>
                </a:uFill>
              </a:rPr>
              <a:t> </a:t>
            </a:r>
            <a:r>
              <a:rPr lang="en-US" dirty="0" smtClean="0">
                <a:uFill>
                  <a:solidFill>
                    <a:srgbClr val="0B000E"/>
                  </a:solidFill>
                </a:uFill>
              </a:rPr>
              <a:t>–</a:t>
            </a:r>
            <a:r>
              <a:rPr dirty="0" smtClean="0">
                <a:uFill>
                  <a:solidFill>
                    <a:srgbClr val="0B000E"/>
                  </a:solidFill>
                </a:uFill>
              </a:rPr>
              <a:t> </a:t>
            </a:r>
            <a:endParaRPr lang="sq-AL" dirty="0" smtClean="0">
              <a:uFill>
                <a:solidFill>
                  <a:srgbClr val="0B000E"/>
                </a:solidFill>
              </a:uFill>
            </a:endParaRPr>
          </a:p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i="1" dirty="0" smtClean="0">
                <a:uFill>
                  <a:solidFill>
                    <a:srgbClr val="0B000E"/>
                  </a:solidFill>
                </a:uFill>
              </a:rPr>
              <a:t>E ardhmja evropiane për Kosovën</a:t>
            </a:r>
            <a:endParaRPr i="1" dirty="0">
              <a:uFill>
                <a:solidFill>
                  <a:srgbClr val="0B000E"/>
                </a:solidFill>
              </a:uFill>
            </a:endParaRPr>
          </a:p>
        </p:txBody>
      </p:sp>
      <p:sp>
        <p:nvSpPr>
          <p:cNvPr id="183" name="Shape 183"/>
          <p:cNvSpPr/>
          <p:nvPr/>
        </p:nvSpPr>
        <p:spPr>
          <a:xfrm>
            <a:off x="1069975" y="468908"/>
            <a:ext cx="9144001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3600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Momentet kyçe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1102866" y="1097464"/>
            <a:ext cx="9986269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87" name="Group 187"/>
          <p:cNvGrpSpPr/>
          <p:nvPr/>
        </p:nvGrpSpPr>
        <p:grpSpPr>
          <a:xfrm>
            <a:off x="6054160" y="4751933"/>
            <a:ext cx="960307" cy="434341"/>
            <a:chOff x="0" y="0"/>
            <a:chExt cx="960305" cy="434340"/>
          </a:xfrm>
        </p:grpSpPr>
        <p:sp>
          <p:nvSpPr>
            <p:cNvPr id="185" name="Shape 185"/>
            <p:cNvSpPr/>
            <p:nvPr/>
          </p:nvSpPr>
          <p:spPr>
            <a:xfrm>
              <a:off x="0" y="178697"/>
              <a:ext cx="91441" cy="91441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191978" y="0"/>
              <a:ext cx="768328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2009</a:t>
              </a:r>
            </a:p>
          </p:txBody>
        </p:sp>
      </p:grpSp>
      <p:sp>
        <p:nvSpPr>
          <p:cNvPr id="188" name="Shape 188"/>
          <p:cNvSpPr/>
          <p:nvPr/>
        </p:nvSpPr>
        <p:spPr>
          <a:xfrm>
            <a:off x="7017842" y="4759557"/>
            <a:ext cx="3286416" cy="8925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i="1" dirty="0">
                <a:uFill>
                  <a:solidFill>
                    <a:srgbClr val="0B000E"/>
                  </a:solidFill>
                </a:uFill>
              </a:rPr>
              <a:t>14 </a:t>
            </a:r>
            <a:r>
              <a:rPr lang="sq-AL" i="1" dirty="0" smtClean="0">
                <a:uFill>
                  <a:solidFill>
                    <a:srgbClr val="0B000E"/>
                  </a:solidFill>
                </a:uFill>
              </a:rPr>
              <a:t>tetor</a:t>
            </a:r>
            <a:r>
              <a:rPr dirty="0">
                <a:uFill>
                  <a:solidFill>
                    <a:srgbClr val="0B000E"/>
                  </a:solidFill>
                </a:uFill>
              </a:rPr>
              <a:t>	</a:t>
            </a:r>
          </a:p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Komunikata e Komisionit Evropian  -</a:t>
            </a:r>
            <a:r>
              <a:rPr lang="sq-AL" i="1" dirty="0" smtClean="0">
                <a:uFill>
                  <a:solidFill>
                    <a:srgbClr val="0B000E"/>
                  </a:solidFill>
                </a:uFill>
              </a:rPr>
              <a:t>Kosova- Përmbushja e perspektivës së saj evropiane</a:t>
            </a:r>
            <a:endParaRPr lang="sq-AL" i="1" dirty="0">
              <a:uFill>
                <a:solidFill>
                  <a:srgbClr val="0B000E"/>
                </a:solidFill>
              </a:u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2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22" presetClass="entr" presetSubtype="1" fill="hold" grpId="3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2" presetClass="entr" presetSubtype="2" fill="hold" grpId="4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600"/>
                            </p:stCondLst>
                            <p:childTnLst>
                              <p:par>
                                <p:cTn id="22" presetID="22" presetClass="entr" presetSubtype="1" fill="hold" grpId="5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22" presetClass="entr" presetSubtype="8" fill="hold" grpId="6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1" fill="hold" grpId="7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200"/>
                            </p:stCondLst>
                            <p:childTnLst>
                              <p:par>
                                <p:cTn id="34" presetID="22" presetClass="entr" presetSubtype="2" fill="hold" grpId="8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400"/>
                            </p:stCondLst>
                            <p:childTnLst>
                              <p:par>
                                <p:cTn id="38" presetID="22" presetClass="entr" presetSubtype="1" fill="hold" grpId="9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100"/>
                            </p:stCondLst>
                            <p:childTnLst>
                              <p:par>
                                <p:cTn id="42" presetID="22" presetClass="entr" presetSubtype="8" fill="hold" grpId="10" nodeType="afterEffect">
                                  <p:stCondLst>
                                    <p:cond delay="6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700"/>
                            </p:stCondLst>
                            <p:childTnLst>
                              <p:par>
                                <p:cTn id="46" presetID="22" presetClass="entr" presetSubtype="1" fill="hold" grpId="1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" grpId="1" animBg="1" advAuto="0"/>
      <p:bldP spid="169" grpId="2" animBg="1" advAuto="0"/>
      <p:bldP spid="170" grpId="3" animBg="1" advAuto="0"/>
      <p:bldP spid="173" grpId="4" animBg="1" advAuto="0"/>
      <p:bldP spid="174" grpId="5" animBg="1" advAuto="0"/>
      <p:bldP spid="177" grpId="6" animBg="1" advAuto="0"/>
      <p:bldP spid="180" grpId="8" animBg="1" advAuto="0"/>
      <p:bldP spid="181" grpId="9" animBg="1" advAuto="0"/>
      <p:bldP spid="182" grpId="7" animBg="1" advAuto="0"/>
      <p:bldP spid="187" grpId="10" animBg="1" advAuto="0"/>
      <p:bldP spid="188" grpId="11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/>
        </p:nvSpPr>
        <p:spPr>
          <a:xfrm flipH="1">
            <a:off x="6100084" y="2823"/>
            <a:ext cx="1" cy="6855178"/>
          </a:xfrm>
          <a:prstGeom prst="line">
            <a:avLst/>
          </a:prstGeom>
          <a:ln w="19050">
            <a:solidFill>
              <a:srgbClr val="8C8C8C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93" name="Group 193"/>
          <p:cNvGrpSpPr/>
          <p:nvPr/>
        </p:nvGrpSpPr>
        <p:grpSpPr>
          <a:xfrm>
            <a:off x="6067268" y="665852"/>
            <a:ext cx="960307" cy="434341"/>
            <a:chOff x="0" y="-368300"/>
            <a:chExt cx="960306" cy="434340"/>
          </a:xfrm>
        </p:grpSpPr>
        <p:sp>
          <p:nvSpPr>
            <p:cNvPr id="191" name="Shape 191"/>
            <p:cNvSpPr/>
            <p:nvPr/>
          </p:nvSpPr>
          <p:spPr>
            <a:xfrm>
              <a:off x="0" y="-217887"/>
              <a:ext cx="91441" cy="91441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hueOff val="-406799"/>
                    <a:lumOff val="30382"/>
                  </a:schemeClr>
                </a:gs>
                <a:gs pos="50000">
                  <a:srgbClr val="FFD58D"/>
                </a:gs>
                <a:gs pos="100000">
                  <a:schemeClr val="accent4">
                    <a:hueOff val="-362075"/>
                    <a:lumOff val="23565"/>
                  </a:schemeClr>
                </a:gs>
              </a:gsLst>
              <a:lin ang="5400000" scaled="0"/>
            </a:gradFill>
            <a:ln w="6350" cap="flat">
              <a:solidFill>
                <a:schemeClr val="accent4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191979" y="-368300"/>
              <a:ext cx="768328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2012</a:t>
              </a:r>
            </a:p>
          </p:txBody>
        </p:sp>
      </p:grpSp>
      <p:sp>
        <p:nvSpPr>
          <p:cNvPr id="194" name="Shape 194"/>
          <p:cNvSpPr/>
          <p:nvPr/>
        </p:nvSpPr>
        <p:spPr>
          <a:xfrm>
            <a:off x="7005142" y="666670"/>
            <a:ext cx="4634910" cy="1292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3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19 </a:t>
            </a:r>
            <a:r>
              <a:rPr lang="sq-AL" dirty="0" smtClean="0"/>
              <a:t>janar</a:t>
            </a:r>
            <a:endParaRPr dirty="0"/>
          </a:p>
          <a:p>
            <a:pPr algn="just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Komisioni Evropian e </a:t>
            </a:r>
            <a:r>
              <a:rPr lang="sq-AL" dirty="0" err="1" smtClean="0">
                <a:uFill>
                  <a:solidFill>
                    <a:srgbClr val="0B000E"/>
                  </a:solidFill>
                </a:uFill>
              </a:rPr>
              <a:t>lanson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 dialogun për liberalizim të vizave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just">
              <a:defRPr sz="13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>
                <a:uFill>
                  <a:solidFill>
                    <a:srgbClr val="0B000E"/>
                  </a:solidFill>
                </a:uFill>
              </a:rPr>
              <a:t>10 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shtator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Kosova e shpallë përfundimin e pavarësisë së mbikëqyrur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just">
              <a:defRPr sz="13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>
                <a:uFill>
                  <a:solidFill>
                    <a:srgbClr val="0B000E"/>
                  </a:solidFill>
                </a:uFill>
              </a:rPr>
              <a:t>10 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tetor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Studimi i fizibilitetit për MSA-në</a:t>
            </a:r>
            <a:endParaRPr dirty="0">
              <a:uFill>
                <a:solidFill>
                  <a:srgbClr val="0B000E"/>
                </a:solidFill>
              </a:uFill>
            </a:endParaRPr>
          </a:p>
        </p:txBody>
      </p:sp>
      <p:grpSp>
        <p:nvGrpSpPr>
          <p:cNvPr id="197" name="Group 197"/>
          <p:cNvGrpSpPr/>
          <p:nvPr/>
        </p:nvGrpSpPr>
        <p:grpSpPr>
          <a:xfrm>
            <a:off x="5169625" y="1752329"/>
            <a:ext cx="976383" cy="434341"/>
            <a:chOff x="-25400" y="469899"/>
            <a:chExt cx="976382" cy="434340"/>
          </a:xfrm>
        </p:grpSpPr>
        <p:sp>
          <p:nvSpPr>
            <p:cNvPr id="195" name="Shape 195"/>
            <p:cNvSpPr/>
            <p:nvPr/>
          </p:nvSpPr>
          <p:spPr>
            <a:xfrm>
              <a:off x="859542" y="620063"/>
              <a:ext cx="91441" cy="91441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-25400" y="469900"/>
              <a:ext cx="768327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2013</a:t>
              </a:r>
            </a:p>
          </p:txBody>
        </p:sp>
      </p:grpSp>
      <p:sp>
        <p:nvSpPr>
          <p:cNvPr id="198" name="Shape 198"/>
          <p:cNvSpPr/>
          <p:nvPr/>
        </p:nvSpPr>
        <p:spPr>
          <a:xfrm>
            <a:off x="1363703" y="1795779"/>
            <a:ext cx="3818215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3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22 </a:t>
            </a:r>
            <a:r>
              <a:rPr lang="sq-AL" dirty="0" smtClean="0"/>
              <a:t>prill</a:t>
            </a:r>
            <a:endParaRPr dirty="0"/>
          </a:p>
          <a:p>
            <a:pPr algn="r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 smtClean="0">
                <a:uFill>
                  <a:solidFill>
                    <a:srgbClr val="0B000E"/>
                  </a:solidFill>
                </a:uFill>
              </a:rPr>
              <a:t>Be</a:t>
            </a:r>
            <a:r>
              <a:rPr lang="sq-AL" dirty="0" err="1" smtClean="0">
                <a:uFill>
                  <a:solidFill>
                    <a:srgbClr val="0B000E"/>
                  </a:solidFill>
                </a:uFill>
              </a:rPr>
              <a:t>ogradi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 dhe Prishtina e nënshkruajnë </a:t>
            </a:r>
            <a:r>
              <a:rPr dirty="0" smtClean="0">
                <a:uFill>
                  <a:solidFill>
                    <a:srgbClr val="0B000E"/>
                  </a:solidFill>
                </a:uFill>
              </a:rPr>
              <a:t>‘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Marrëveshjen e Brukselit</a:t>
            </a:r>
            <a:r>
              <a:rPr dirty="0" smtClean="0">
                <a:uFill>
                  <a:solidFill>
                    <a:srgbClr val="0B000E"/>
                  </a:solidFill>
                </a:uFill>
              </a:rPr>
              <a:t>’</a:t>
            </a:r>
            <a:endParaRPr dirty="0">
              <a:uFill>
                <a:solidFill>
                  <a:srgbClr val="0B000E"/>
                </a:solidFill>
              </a:uFill>
            </a:endParaRPr>
          </a:p>
        </p:txBody>
      </p:sp>
      <p:grpSp>
        <p:nvGrpSpPr>
          <p:cNvPr id="201" name="Group 201"/>
          <p:cNvGrpSpPr/>
          <p:nvPr/>
        </p:nvGrpSpPr>
        <p:grpSpPr>
          <a:xfrm>
            <a:off x="6048218" y="2381605"/>
            <a:ext cx="953549" cy="434341"/>
            <a:chOff x="0" y="0"/>
            <a:chExt cx="953548" cy="434340"/>
          </a:xfrm>
        </p:grpSpPr>
        <p:sp>
          <p:nvSpPr>
            <p:cNvPr id="199" name="Shape 199"/>
            <p:cNvSpPr/>
            <p:nvPr/>
          </p:nvSpPr>
          <p:spPr>
            <a:xfrm>
              <a:off x="0" y="171450"/>
              <a:ext cx="91441" cy="91441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185221" y="0"/>
              <a:ext cx="768328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2014</a:t>
              </a:r>
            </a:p>
          </p:txBody>
        </p:sp>
      </p:grpSp>
      <p:grpSp>
        <p:nvGrpSpPr>
          <p:cNvPr id="204" name="Group 204"/>
          <p:cNvGrpSpPr/>
          <p:nvPr/>
        </p:nvGrpSpPr>
        <p:grpSpPr>
          <a:xfrm>
            <a:off x="5199601" y="3012956"/>
            <a:ext cx="947199" cy="434341"/>
            <a:chOff x="0" y="0"/>
            <a:chExt cx="947198" cy="434340"/>
          </a:xfrm>
        </p:grpSpPr>
        <p:sp>
          <p:nvSpPr>
            <p:cNvPr id="202" name="Shape 202"/>
            <p:cNvSpPr/>
            <p:nvPr/>
          </p:nvSpPr>
          <p:spPr>
            <a:xfrm>
              <a:off x="855758" y="171450"/>
              <a:ext cx="91441" cy="91441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0" y="0"/>
              <a:ext cx="768327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2015</a:t>
              </a:r>
            </a:p>
          </p:txBody>
        </p:sp>
      </p:grpSp>
      <p:sp>
        <p:nvSpPr>
          <p:cNvPr id="205" name="Shape 205"/>
          <p:cNvSpPr/>
          <p:nvPr/>
        </p:nvSpPr>
        <p:spPr>
          <a:xfrm>
            <a:off x="1823734" y="2981206"/>
            <a:ext cx="3282087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200" i="1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/>
              <a:t>27 </a:t>
            </a:r>
            <a:r>
              <a:rPr lang="sq-AL" dirty="0" smtClean="0"/>
              <a:t>tetor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algn="r" defTabSz="449580">
              <a:defRPr sz="11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sz="1200" dirty="0" smtClean="0">
                <a:uFill>
                  <a:solidFill>
                    <a:srgbClr val="0B000E"/>
                  </a:solidFill>
                </a:uFill>
              </a:rPr>
              <a:t>Nënshkrimi i MSA-së</a:t>
            </a:r>
            <a:endParaRPr sz="1200" dirty="0">
              <a:uFill>
                <a:solidFill>
                  <a:srgbClr val="0B000E"/>
                </a:solidFill>
              </a:uFill>
            </a:endParaRPr>
          </a:p>
        </p:txBody>
      </p:sp>
      <p:sp>
        <p:nvSpPr>
          <p:cNvPr id="206" name="Shape 206"/>
          <p:cNvSpPr/>
          <p:nvPr/>
        </p:nvSpPr>
        <p:spPr>
          <a:xfrm>
            <a:off x="7005142" y="2413130"/>
            <a:ext cx="3286416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i="1" dirty="0">
                <a:uFill>
                  <a:solidFill>
                    <a:srgbClr val="0B000E"/>
                  </a:solidFill>
                </a:uFill>
              </a:rPr>
              <a:t>25 </a:t>
            </a:r>
            <a:r>
              <a:rPr lang="sq-AL" i="1" dirty="0" smtClean="0">
                <a:uFill>
                  <a:solidFill>
                    <a:srgbClr val="0B000E"/>
                  </a:solidFill>
                </a:uFill>
              </a:rPr>
              <a:t>korrik</a:t>
            </a:r>
            <a:r>
              <a:rPr dirty="0">
                <a:uFill>
                  <a:solidFill>
                    <a:srgbClr val="0B000E"/>
                  </a:solidFill>
                </a:uFill>
              </a:rPr>
              <a:t>	</a:t>
            </a:r>
          </a:p>
          <a:p>
            <a:pPr algn="just" defTabSz="449580">
              <a:defRPr sz="1300">
                <a:solidFill>
                  <a:srgbClr val="535353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Fillon MSA ndërmjet BE-së dhe Kosovës</a:t>
            </a:r>
            <a:endParaRPr dirty="0">
              <a:uFill>
                <a:solidFill>
                  <a:srgbClr val="0B000E"/>
                </a:solidFill>
              </a:uFill>
            </a:endParaRPr>
          </a:p>
        </p:txBody>
      </p:sp>
      <p:grpSp>
        <p:nvGrpSpPr>
          <p:cNvPr id="209" name="Group 209"/>
          <p:cNvGrpSpPr/>
          <p:nvPr/>
        </p:nvGrpSpPr>
        <p:grpSpPr>
          <a:xfrm>
            <a:off x="6054160" y="3637060"/>
            <a:ext cx="960307" cy="434341"/>
            <a:chOff x="0" y="0"/>
            <a:chExt cx="960305" cy="434340"/>
          </a:xfrm>
        </p:grpSpPr>
        <p:sp>
          <p:nvSpPr>
            <p:cNvPr id="207" name="Shape 207"/>
            <p:cNvSpPr/>
            <p:nvPr/>
          </p:nvSpPr>
          <p:spPr>
            <a:xfrm>
              <a:off x="0" y="178697"/>
              <a:ext cx="91441" cy="91441"/>
            </a:xfrm>
            <a:prstGeom prst="ellipse">
              <a:avLst/>
            </a:prstGeom>
            <a:solidFill>
              <a:schemeClr val="accent4">
                <a:lumOff val="2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191978" y="0"/>
              <a:ext cx="768328" cy="4343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latin typeface="Avenir Next"/>
                  <a:ea typeface="Avenir Next"/>
                  <a:cs typeface="Avenir Next"/>
                  <a:sym typeface="Avenir Next"/>
                </a:defRPr>
              </a:lvl1pPr>
            </a:lstStyle>
            <a:p>
              <a:r>
                <a:t>2016</a:t>
              </a:r>
            </a:p>
          </p:txBody>
        </p:sp>
      </p:grpSp>
      <p:sp>
        <p:nvSpPr>
          <p:cNvPr id="210" name="Shape 210"/>
          <p:cNvSpPr/>
          <p:nvPr/>
        </p:nvSpPr>
        <p:spPr>
          <a:xfrm>
            <a:off x="7017842" y="3644684"/>
            <a:ext cx="4769290" cy="2893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>
                <a:uFill>
                  <a:solidFill>
                    <a:srgbClr val="0B000E"/>
                  </a:solidFill>
                </a:uFill>
              </a:rPr>
              <a:t>10 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mars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/>
              <a:t>Kuvendi i Kosovës e miraton PKZMSA-në</a:t>
            </a:r>
            <a:endParaRPr dirty="0"/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>
                <a:uFill>
                  <a:solidFill>
                    <a:srgbClr val="0B000E"/>
                  </a:solidFill>
                </a:uFill>
              </a:rPr>
              <a:t>1 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prill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/>
              <a:t>Hyn në fuqi MSA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>
                <a:uFill>
                  <a:solidFill>
                    <a:srgbClr val="0B000E"/>
                  </a:solidFill>
                </a:uFill>
              </a:rPr>
              <a:t>4 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maj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Komisioni Evropian propozon udhëtimin pa viza, me plotësimin e disa kushteve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dirty="0">
                <a:uFill>
                  <a:solidFill>
                    <a:srgbClr val="0B000E"/>
                  </a:solidFill>
                </a:uFill>
              </a:rPr>
              <a:t>9 </a:t>
            </a: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nëntor</a:t>
            </a:r>
            <a:endParaRPr dirty="0">
              <a:uFill>
                <a:solidFill>
                  <a:srgbClr val="0B000E"/>
                </a:solidFill>
              </a:uFill>
            </a:endParaRPr>
          </a:p>
          <a:p>
            <a:pPr defTabSz="457200">
              <a:defRPr sz="1300">
                <a:solidFill>
                  <a:srgbClr val="535353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pPr>
            <a:r>
              <a:rPr lang="sq-AL" dirty="0" smtClean="0">
                <a:uFill>
                  <a:solidFill>
                    <a:srgbClr val="0B000E"/>
                  </a:solidFill>
                </a:uFill>
              </a:rPr>
              <a:t>Qeveria e Kosovës e miraton Agjendën e Reformës Evropiane për maksimizim të përfitimeve ekonomike dhe politike nga Marrëveshja e Stabilizim Asociimit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2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00"/>
                            </p:stCondLst>
                            <p:childTnLst>
                              <p:par>
                                <p:cTn id="14" presetID="22" presetClass="entr" presetSubtype="1" fill="hold" grpId="3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900"/>
                            </p:stCondLst>
                            <p:childTnLst>
                              <p:par>
                                <p:cTn id="18" presetID="22" presetClass="entr" presetSubtype="2" fill="hold" grpId="4" nodeType="after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800"/>
                            </p:stCondLst>
                            <p:childTnLst>
                              <p:par>
                                <p:cTn id="22" presetID="22" presetClass="entr" presetSubtype="1" fill="hold" grpId="5" nodeType="after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00"/>
                            </p:stCondLst>
                            <p:childTnLst>
                              <p:par>
                                <p:cTn id="26" presetID="22" presetClass="entr" presetSubtype="8" fill="hold" grpId="6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900"/>
                            </p:stCondLst>
                            <p:childTnLst>
                              <p:par>
                                <p:cTn id="30" presetID="22" presetClass="entr" presetSubtype="1" fill="hold" grpId="7" nodeType="after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800"/>
                            </p:stCondLst>
                            <p:childTnLst>
                              <p:par>
                                <p:cTn id="34" presetID="22" presetClass="entr" presetSubtype="2" fill="hold" grpId="8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1" fill="hold" grpId="9" nodeType="afterEffect">
                                  <p:stCondLst>
                                    <p:cond delay="4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900"/>
                            </p:stCondLst>
                            <p:childTnLst>
                              <p:par>
                                <p:cTn id="42" presetID="22" presetClass="entr" presetSubtype="8" fill="hold" grpId="10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100"/>
                            </p:stCondLst>
                            <p:childTnLst>
                              <p:par>
                                <p:cTn id="46" presetID="22" presetClass="entr" presetSubtype="1" fill="hold" grpId="11" nodeType="afterEffect">
                                  <p:stCondLst>
                                    <p:cond delay="2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1" animBg="1" advAuto="0"/>
      <p:bldP spid="193" grpId="2" animBg="1" advAuto="0"/>
      <p:bldP spid="194" grpId="3" animBg="1" advAuto="0"/>
      <p:bldP spid="197" grpId="4" animBg="1" advAuto="0"/>
      <p:bldP spid="198" grpId="5" animBg="1" advAuto="0"/>
      <p:bldP spid="201" grpId="6" animBg="1" advAuto="0"/>
      <p:bldP spid="204" grpId="8" animBg="1" advAuto="0"/>
      <p:bldP spid="205" grpId="9" animBg="1" advAuto="0"/>
      <p:bldP spid="206" grpId="7" animBg="1" advAuto="0"/>
      <p:bldP spid="209" grpId="10" animBg="1" advAuto="0"/>
      <p:bldP spid="210" grpId="11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/>
        </p:nvSpPr>
        <p:spPr>
          <a:xfrm>
            <a:off x="1069975" y="468908"/>
            <a:ext cx="9144001" cy="928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defRPr sz="3600" i="1">
                <a:solidFill>
                  <a:schemeClr val="accent5">
                    <a:satOff val="-3547"/>
                    <a:lumOff val="-10352"/>
                  </a:schemeClr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>
                <a:latin typeface="Roboto"/>
                <a:ea typeface="Roboto"/>
                <a:cs typeface="Roboto"/>
                <a:sym typeface="Roboto"/>
              </a:defRPr>
            </a:pPr>
            <a:r>
              <a:rPr lang="sq-AL" dirty="0" smtClean="0">
                <a:latin typeface="Helvetica Light"/>
                <a:ea typeface="Helvetica Light"/>
                <a:cs typeface="Helvetica Light"/>
                <a:sym typeface="Helvetica Light"/>
              </a:rPr>
              <a:t>Përfitimet dhe sfidat për Kosovën</a:t>
            </a:r>
            <a:endParaRPr dirty="0"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1102866" y="1097464"/>
            <a:ext cx="9986269" cy="1"/>
          </a:xfrm>
          <a:prstGeom prst="line">
            <a:avLst/>
          </a:prstGeom>
          <a:ln w="12700">
            <a:solidFill>
              <a:schemeClr val="accent5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5" name="Shape 215"/>
          <p:cNvSpPr>
            <a:spLocks noGrp="1"/>
          </p:cNvSpPr>
          <p:nvPr>
            <p:ph type="subTitle" sz="quarter" idx="1"/>
          </p:nvPr>
        </p:nvSpPr>
        <p:spPr>
          <a:xfrm>
            <a:off x="1062087" y="1522561"/>
            <a:ext cx="5282804" cy="2700636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outerShdw blurRad="381000" dist="119618" rotWithShape="0">
              <a:srgbClr val="000000">
                <a:alpha val="75000"/>
              </a:srgbClr>
            </a:outerShdw>
            <a:reflection stA="0" endPos="40000" dir="5400000" sy="-100000" algn="bl" rotWithShape="0"/>
          </a:effectLst>
        </p:spPr>
        <p:txBody>
          <a:bodyPr>
            <a:normAutofit/>
          </a:bodyPr>
          <a:lstStyle/>
          <a:p>
            <a:pPr indent="139700" algn="l" defTabSz="449580">
              <a:lnSpc>
                <a:spcPct val="107916"/>
              </a:lnSpc>
              <a:spcBef>
                <a:spcPts val="100"/>
              </a:spcBef>
              <a:defRPr sz="2600" i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Përfitimet</a:t>
            </a:r>
            <a:endParaRPr dirty="0"/>
          </a:p>
          <a:p>
            <a:pPr marL="508000" indent="-228600" algn="l" defTabSz="449580">
              <a:lnSpc>
                <a:spcPct val="107916"/>
              </a:lnSpc>
              <a:spcBef>
                <a:spcPts val="100"/>
              </a:spcBef>
              <a:buSzPct val="100000"/>
              <a:buChar char="•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Siguria, stabiliteti politik dhe bashkëpunimi rajonal në Ballkanin Perëndimor</a:t>
            </a:r>
            <a:endParaRPr dirty="0"/>
          </a:p>
          <a:p>
            <a:pPr marL="508000" indent="-228600" algn="l" defTabSz="449580">
              <a:lnSpc>
                <a:spcPct val="107916"/>
              </a:lnSpc>
              <a:spcBef>
                <a:spcPts val="100"/>
              </a:spcBef>
              <a:buSzPct val="100000"/>
              <a:buChar char="•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Prosperiteti dhe zhvillimi ekonomik</a:t>
            </a:r>
            <a:endParaRPr dirty="0"/>
          </a:p>
          <a:p>
            <a:pPr marL="508000" indent="-228600" algn="l" defTabSz="449580">
              <a:lnSpc>
                <a:spcPct val="107916"/>
              </a:lnSpc>
              <a:spcBef>
                <a:spcPts val="100"/>
              </a:spcBef>
              <a:buSzPct val="100000"/>
              <a:buChar char="•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Standardet më të larta të jetesës dhe modernizimi</a:t>
            </a:r>
            <a:endParaRPr dirty="0"/>
          </a:p>
          <a:p>
            <a:pPr marL="508000" indent="-228600" algn="l" defTabSz="449580">
              <a:lnSpc>
                <a:spcPct val="107916"/>
              </a:lnSpc>
              <a:spcBef>
                <a:spcPts val="100"/>
              </a:spcBef>
              <a:buSzPct val="100000"/>
              <a:buChar char="•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dirty="0" smtClean="0"/>
              <a:t>Shteti më i fuqishëm, më efikas dhe pa  korrupsion</a:t>
            </a:r>
            <a:endParaRPr dirty="0"/>
          </a:p>
        </p:txBody>
      </p:sp>
      <p:sp>
        <p:nvSpPr>
          <p:cNvPr id="6" name="Shape 215"/>
          <p:cNvSpPr txBox="1">
            <a:spLocks/>
          </p:cNvSpPr>
          <p:nvPr/>
        </p:nvSpPr>
        <p:spPr>
          <a:xfrm>
            <a:off x="5353050" y="3958456"/>
            <a:ext cx="5282804" cy="2700636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outerShdw blurRad="381000" dist="119618" rotWithShape="0">
              <a:srgbClr val="000000">
                <a:alpha val="75000"/>
              </a:srgbClr>
            </a:outerShdw>
            <a:reflection stA="0" endPos="40000" dir="5400000" sy="-100000" algn="bl" rotWithShape="0"/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 fontScale="92500" lnSpcReduction="10000"/>
          </a:bodyPr>
          <a:lstStyle>
            <a:lvl1pPr marL="0" marR="0" indent="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4572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9144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13716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1828800" algn="ctr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26416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30988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35560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4013200" marR="0" indent="-355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3F3F3F"/>
                </a:solidFill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pPr indent="139700" algn="l" defTabSz="449580" hangingPunct="1">
              <a:lnSpc>
                <a:spcPct val="107916"/>
              </a:lnSpc>
              <a:spcBef>
                <a:spcPts val="100"/>
              </a:spcBef>
              <a:defRPr sz="2600" i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2600" i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Sfidat</a:t>
            </a:r>
          </a:p>
          <a:p>
            <a:pPr marL="508000" indent="-228600" algn="l" defTabSz="449580" hangingPunct="1">
              <a:lnSpc>
                <a:spcPct val="107916"/>
              </a:lnSpc>
              <a:spcBef>
                <a:spcPts val="100"/>
              </a:spcBef>
              <a:buSzPct val="100000"/>
              <a:buFontTx/>
              <a:buChar char="•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1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Përshtatja e ekonomisë për tu ballafaquar me sfidat e tregut të përbashkët evropian</a:t>
            </a:r>
          </a:p>
          <a:p>
            <a:pPr marL="508000" indent="-228600" algn="l" defTabSz="449580" hangingPunct="1">
              <a:lnSpc>
                <a:spcPct val="107916"/>
              </a:lnSpc>
              <a:spcBef>
                <a:spcPts val="100"/>
              </a:spcBef>
              <a:buSzPct val="100000"/>
              <a:buFontTx/>
              <a:buChar char="•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1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Shfrytëzimi efikas i asistencës teknike dhe financiare të BE-së</a:t>
            </a:r>
          </a:p>
          <a:p>
            <a:pPr marL="508000" indent="-228600" algn="l" defTabSz="449580" hangingPunct="1">
              <a:lnSpc>
                <a:spcPct val="107916"/>
              </a:lnSpc>
              <a:spcBef>
                <a:spcPts val="100"/>
              </a:spcBef>
              <a:buSzPct val="100000"/>
              <a:buFontTx/>
              <a:buChar char="•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1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Forcimi i funksionimit të institucioneve të Kosovës</a:t>
            </a:r>
          </a:p>
          <a:p>
            <a:pPr marL="508000" indent="-228600" algn="l" defTabSz="449580" hangingPunct="1">
              <a:lnSpc>
                <a:spcPct val="107916"/>
              </a:lnSpc>
              <a:spcBef>
                <a:spcPts val="100"/>
              </a:spcBef>
              <a:buSzPct val="100000"/>
              <a:buFontTx/>
              <a:buChar char="•"/>
              <a:defRPr sz="180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rPr lang="sq-AL" sz="18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Ruajtja e qëndrimit pozitiv të shoqërisë sa i përket integrimit në BE</a:t>
            </a:r>
            <a:endParaRPr lang="sq-AL" sz="18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Avenir Next Demi Bold"/>
              <a:ea typeface="Avenir Next Demi Bold"/>
              <a:cs typeface="Avenir Next Demi Bold"/>
              <a:sym typeface="Avenir Next Demi Bol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2" nodeType="afterEffect">
                                  <p:stCondLst>
                                    <p:cond delay="8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6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8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8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" grpId="2" animBg="1" advAuto="0"/>
      <p:bldP spid="6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/>
          </p:cNvSpPr>
          <p:nvPr>
            <p:ph type="ctrTitle"/>
          </p:nvPr>
        </p:nvSpPr>
        <p:spPr>
          <a:xfrm>
            <a:off x="1092200" y="538559"/>
            <a:ext cx="10007600" cy="850504"/>
          </a:xfrm>
          <a:prstGeom prst="rect">
            <a:avLst/>
          </a:prstGeom>
          <a:gradFill>
            <a:gsLst>
              <a:gs pos="0">
                <a:srgbClr val="5F82CB"/>
              </a:gs>
              <a:gs pos="50000">
                <a:srgbClr val="3E70CA"/>
              </a:gs>
              <a:gs pos="100000">
                <a:srgbClr val="2F61BA"/>
              </a:gs>
            </a:gsLst>
            <a:lin ang="5400000"/>
          </a:gradFill>
          <a:ln w="6350">
            <a:solidFill>
              <a:schemeClr val="accent5"/>
            </a:solidFill>
            <a:miter lim="800000"/>
          </a:ln>
        </p:spPr>
        <p:txBody>
          <a:bodyPr anchor="ctr">
            <a:normAutofit/>
          </a:bodyPr>
          <a:lstStyle>
            <a:lvl1pPr algn="l">
              <a:defRPr sz="3000">
                <a:solidFill>
                  <a:srgbClr val="FFFFFF"/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lvl1pPr>
          </a:lstStyle>
          <a:p>
            <a:r>
              <a:rPr lang="sq-AL" dirty="0" smtClean="0"/>
              <a:t>Roli i parlamenteve në procesin e anëtarësimit në BE</a:t>
            </a:r>
            <a:endParaRPr dirty="0"/>
          </a:p>
        </p:txBody>
      </p:sp>
      <p:grpSp>
        <p:nvGrpSpPr>
          <p:cNvPr id="222" name="Group 222"/>
          <p:cNvGrpSpPr/>
          <p:nvPr/>
        </p:nvGrpSpPr>
        <p:grpSpPr>
          <a:xfrm>
            <a:off x="2102369" y="2241549"/>
            <a:ext cx="2310882" cy="2233537"/>
            <a:chOff x="-1" y="38100"/>
            <a:chExt cx="2310881" cy="2233535"/>
          </a:xfrm>
        </p:grpSpPr>
        <p:sp>
          <p:nvSpPr>
            <p:cNvPr id="221" name="Shape 221"/>
            <p:cNvSpPr/>
            <p:nvPr/>
          </p:nvSpPr>
          <p:spPr>
            <a:xfrm>
              <a:off x="38100" y="38100"/>
              <a:ext cx="2234680" cy="2152576"/>
            </a:xfrm>
            <a:prstGeom prst="ellipse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lnSpc>
                  <a:spcPct val="107916"/>
                </a:lnSpc>
                <a:spcBef>
                  <a:spcPts val="800"/>
                </a:spcBef>
                <a:defRPr sz="16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Detyra</a:t>
              </a:r>
              <a:r>
                <a:rPr dirty="0" smtClean="0"/>
                <a:t> </a:t>
              </a:r>
              <a:r>
                <a:rPr dirty="0"/>
                <a:t>1</a:t>
              </a:r>
            </a:p>
            <a:p>
              <a:pPr algn="ctr" defTabSz="449580"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Përafrimi me ligjet e BE-së</a:t>
              </a:r>
              <a:endParaRPr dirty="0"/>
            </a:p>
          </p:txBody>
        </p:sp>
        <p:pic>
          <p:nvPicPr>
            <p:cNvPr id="220" name="Picture 219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42858"/>
              <a:ext cx="2310881" cy="2228777"/>
            </a:xfrm>
            <a:prstGeom prst="rect">
              <a:avLst/>
            </a:prstGeom>
            <a:effectLst/>
          </p:spPr>
        </p:pic>
      </p:grpSp>
      <p:grpSp>
        <p:nvGrpSpPr>
          <p:cNvPr id="225" name="Group 225"/>
          <p:cNvGrpSpPr/>
          <p:nvPr/>
        </p:nvGrpSpPr>
        <p:grpSpPr>
          <a:xfrm>
            <a:off x="2701142" y="3994433"/>
            <a:ext cx="2116116" cy="2151831"/>
            <a:chOff x="-1" y="38100"/>
            <a:chExt cx="2116114" cy="2151829"/>
          </a:xfrm>
        </p:grpSpPr>
        <p:sp>
          <p:nvSpPr>
            <p:cNvPr id="224" name="Shape 224"/>
            <p:cNvSpPr/>
            <p:nvPr/>
          </p:nvSpPr>
          <p:spPr>
            <a:xfrm>
              <a:off x="38100" y="38100"/>
              <a:ext cx="2039913" cy="2042294"/>
            </a:xfrm>
            <a:prstGeom prst="ellipse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lnSpc>
                  <a:spcPct val="107916"/>
                </a:lnSpc>
                <a:spcBef>
                  <a:spcPts val="800"/>
                </a:spcBef>
                <a:defRPr sz="16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Detyra</a:t>
              </a:r>
              <a:r>
                <a:rPr dirty="0" smtClean="0"/>
                <a:t> </a:t>
              </a:r>
              <a:r>
                <a:rPr dirty="0"/>
                <a:t>2</a:t>
              </a:r>
            </a:p>
            <a:p>
              <a:pPr algn="ctr" defTabSz="449580"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Monitorimi dhe shqyrtimi i hollësishëm</a:t>
              </a:r>
              <a:endParaRPr dirty="0"/>
            </a:p>
          </p:txBody>
        </p:sp>
        <p:pic>
          <p:nvPicPr>
            <p:cNvPr id="223" name="Picture 222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-1" y="71434"/>
              <a:ext cx="2116114" cy="2118495"/>
            </a:xfrm>
            <a:prstGeom prst="rect">
              <a:avLst/>
            </a:prstGeom>
            <a:effectLst/>
          </p:spPr>
        </p:pic>
      </p:grpSp>
      <p:grpSp>
        <p:nvGrpSpPr>
          <p:cNvPr id="228" name="Group 228"/>
          <p:cNvGrpSpPr/>
          <p:nvPr/>
        </p:nvGrpSpPr>
        <p:grpSpPr>
          <a:xfrm>
            <a:off x="6915148" y="2143956"/>
            <a:ext cx="2310883" cy="2233533"/>
            <a:chOff x="-1" y="38100"/>
            <a:chExt cx="2310881" cy="2233532"/>
          </a:xfrm>
        </p:grpSpPr>
        <p:sp>
          <p:nvSpPr>
            <p:cNvPr id="227" name="Shape 227"/>
            <p:cNvSpPr/>
            <p:nvPr/>
          </p:nvSpPr>
          <p:spPr>
            <a:xfrm>
              <a:off x="38100" y="38100"/>
              <a:ext cx="2234680" cy="2152576"/>
            </a:xfrm>
            <a:prstGeom prst="ellipse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lnSpc>
                  <a:spcPct val="107916"/>
                </a:lnSpc>
                <a:spcBef>
                  <a:spcPts val="800"/>
                </a:spcBef>
                <a:defRPr sz="16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Detyra </a:t>
              </a:r>
              <a:r>
                <a:rPr dirty="0" smtClean="0"/>
                <a:t>4</a:t>
              </a:r>
              <a:endParaRPr dirty="0"/>
            </a:p>
            <a:p>
              <a:pPr algn="ctr" defTabSz="449580"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Shpërndarja e informatave</a:t>
              </a:r>
              <a:endParaRPr dirty="0"/>
            </a:p>
          </p:txBody>
        </p:sp>
        <p:pic>
          <p:nvPicPr>
            <p:cNvPr id="226" name="Picture 225"/>
            <p:cNvPicPr>
              <a:picLocks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-1" y="42855"/>
              <a:ext cx="2310881" cy="2228777"/>
            </a:xfrm>
            <a:prstGeom prst="rect">
              <a:avLst/>
            </a:prstGeom>
            <a:effectLst/>
          </p:spPr>
        </p:pic>
      </p:grpSp>
      <p:grpSp>
        <p:nvGrpSpPr>
          <p:cNvPr id="231" name="Group 231"/>
          <p:cNvGrpSpPr/>
          <p:nvPr/>
        </p:nvGrpSpPr>
        <p:grpSpPr>
          <a:xfrm>
            <a:off x="6348064" y="3978119"/>
            <a:ext cx="2563989" cy="2570240"/>
            <a:chOff x="-1" y="-14284"/>
            <a:chExt cx="2563988" cy="2570238"/>
          </a:xfrm>
        </p:grpSpPr>
        <p:sp>
          <p:nvSpPr>
            <p:cNvPr id="230" name="Shape 230"/>
            <p:cNvSpPr/>
            <p:nvPr/>
          </p:nvSpPr>
          <p:spPr>
            <a:xfrm>
              <a:off x="38100" y="38100"/>
              <a:ext cx="2487787" cy="2494037"/>
            </a:xfrm>
            <a:prstGeom prst="ellipse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449580">
                <a:lnSpc>
                  <a:spcPct val="107916"/>
                </a:lnSpc>
                <a:spcBef>
                  <a:spcPts val="800"/>
                </a:spcBef>
                <a:defRPr sz="16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Detyra</a:t>
              </a:r>
              <a:r>
                <a:rPr dirty="0" smtClean="0"/>
                <a:t> </a:t>
              </a:r>
              <a:r>
                <a:rPr dirty="0"/>
                <a:t>3</a:t>
              </a:r>
            </a:p>
            <a:p>
              <a:pPr algn="ctr" defTabSz="449580">
                <a:defRPr sz="2000">
                  <a:solidFill>
                    <a:schemeClr val="accent5">
                      <a:satOff val="-3547"/>
                      <a:lumOff val="-10352"/>
                    </a:schemeClr>
                  </a:solidFill>
                  <a:uFill>
                    <a:solidFill>
                      <a:srgbClr val="000000"/>
                    </a:solidFill>
                  </a:uFill>
                  <a:latin typeface="Avenir Next Demi Bold"/>
                  <a:ea typeface="Avenir Next Demi Bold"/>
                  <a:cs typeface="Avenir Next Demi Bold"/>
                  <a:sym typeface="Avenir Next Demi Bold"/>
                </a:defRPr>
              </a:pPr>
              <a:r>
                <a:rPr lang="sq-AL" dirty="0" smtClean="0"/>
                <a:t>Bashkëpunimi ndërkombëtar dhe ndër-parlamentar</a:t>
              </a:r>
              <a:endParaRPr dirty="0"/>
            </a:p>
          </p:txBody>
        </p:sp>
        <p:pic>
          <p:nvPicPr>
            <p:cNvPr id="229" name="Picture 228"/>
            <p:cNvPicPr>
              <a:picLocks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-1" y="-14284"/>
              <a:ext cx="2563988" cy="2570238"/>
            </a:xfrm>
            <a:prstGeom prst="rect">
              <a:avLst/>
            </a:prstGeom>
            <a:effectLst/>
          </p:spPr>
        </p:pic>
      </p:grpSp>
      <p:sp>
        <p:nvSpPr>
          <p:cNvPr id="232" name="Shape 232"/>
          <p:cNvSpPr>
            <a:spLocks noGrp="1"/>
          </p:cNvSpPr>
          <p:nvPr>
            <p:ph type="subTitle" sz="quarter" idx="1"/>
          </p:nvPr>
        </p:nvSpPr>
        <p:spPr>
          <a:xfrm>
            <a:off x="4375151" y="1911995"/>
            <a:ext cx="2539997" cy="2422638"/>
          </a:xfrm>
          <a:prstGeom prst="rect">
            <a:avLst/>
          </a:prstGeom>
          <a:solidFill>
            <a:srgbClr val="FFFFFF"/>
          </a:solidFill>
          <a:ln w="9525">
            <a:round/>
          </a:ln>
          <a:effectLst>
            <a:reflection stA="0" endPos="40000" dir="5400000" sy="-100000" algn="bl" rotWithShape="0"/>
          </a:effectLst>
        </p:spPr>
        <p:txBody>
          <a:bodyPr>
            <a:normAutofit lnSpcReduction="10000"/>
          </a:bodyPr>
          <a:lstStyle>
            <a:lvl1pPr defTabSz="409117">
              <a:lnSpc>
                <a:spcPct val="100000"/>
              </a:lnSpc>
              <a:spcBef>
                <a:spcPts val="0"/>
              </a:spcBef>
              <a:defRPr sz="1638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sq-AL" dirty="0" smtClean="0">
                <a:latin typeface="Avenir Next Medium"/>
                <a:ea typeface="Avenir Next Medium"/>
                <a:cs typeface="Avenir Next Medium"/>
                <a:sym typeface="Avenir Next Medium"/>
              </a:rPr>
              <a:t>Parlamentet kombëtare janë pjesëmarrës kyç në procesin e anëtarësimit dhe e bëjnë mbikëqyrjen e tërë procesit</a:t>
            </a:r>
            <a:r>
              <a:rPr dirty="0" smtClean="0">
                <a:latin typeface="Avenir Next Medium"/>
                <a:ea typeface="Avenir Next Medium"/>
                <a:cs typeface="Avenir Next Medium"/>
                <a:sym typeface="Avenir Next Medium"/>
              </a:rPr>
              <a:t>. </a:t>
            </a:r>
            <a:r>
              <a:rPr lang="sq-AL" dirty="0" smtClean="0">
                <a:latin typeface="Avenir Next Medium"/>
                <a:ea typeface="Avenir Next Medium"/>
                <a:cs typeface="Avenir Next Medium"/>
                <a:sym typeface="Avenir Next Medium"/>
              </a:rPr>
              <a:t>Ato i pasqyrojnë opinionet kombëtare dhe e përfaqësojnë diversitetin e qytetarëve dhe i shprehin interesat kombëtare</a:t>
            </a:r>
            <a:r>
              <a:rPr dirty="0" smtClean="0">
                <a:latin typeface="Avenir Next Medium"/>
                <a:ea typeface="Avenir Next Medium"/>
                <a:cs typeface="Avenir Next Medium"/>
                <a:sym typeface="Avenir Next Medium"/>
              </a:rPr>
              <a:t>.</a:t>
            </a:r>
            <a:endParaRPr dirty="0">
              <a:latin typeface="Avenir Next Medium"/>
              <a:ea typeface="Avenir Next Medium"/>
              <a:cs typeface="Avenir Next Medium"/>
              <a:sym typeface="Avenir Next Medium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wipe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afterEffect">
                                  <p:stCondLst>
                                    <p:cond delay="30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3" presetClass="entr" presetSubtype="16" fill="hold" grpId="2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0"/>
                            </p:stCondLst>
                            <p:childTnLst>
                              <p:par>
                                <p:cTn id="15" presetID="23" presetClass="entr" presetSubtype="16" fill="hold" grpId="3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23" presetClass="entr" presetSubtype="16" fill="hold" grpId="4" nodeType="afterEffect">
                                  <p:stCondLst>
                                    <p:cond delay="50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" grpId="1" animBg="1" advAuto="0"/>
      <p:bldP spid="225" grpId="2" animBg="1" advAuto="0"/>
      <p:bldP spid="228" grpId="4" animBg="1" advAuto="0"/>
      <p:bldP spid="231" grpId="3" animBg="1" advAuto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3F3F3F"/>
      </a:dk1>
      <a:lt1>
        <a:srgbClr val="F2F2F2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F3F3F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F3F3F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F3F3F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F3F3F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2209</Words>
  <Application>Microsoft Office PowerPoint</Application>
  <PresentationFormat>Widescreen</PresentationFormat>
  <Paragraphs>276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Avenir Next</vt:lpstr>
      <vt:lpstr>Avenir Next Demi Bold</vt:lpstr>
      <vt:lpstr>Avenir Next Medium</vt:lpstr>
      <vt:lpstr>Calibri</vt:lpstr>
      <vt:lpstr>Helvetica</vt:lpstr>
      <vt:lpstr>Helvetica Light</vt:lpstr>
      <vt:lpstr>Roboto</vt:lpstr>
      <vt:lpstr>Office Theme</vt:lpstr>
      <vt:lpstr>Procesi i integrimit në BE: </vt:lpstr>
      <vt:lpstr>Politika e zgjerimit të BE-së</vt:lpstr>
      <vt:lpstr>PowerPoint Presentation</vt:lpstr>
      <vt:lpstr>PowerPoint Presentation</vt:lpstr>
      <vt:lpstr>Kosova në rrugën e saj drejt BE-së</vt:lpstr>
      <vt:lpstr>PowerPoint Presentation</vt:lpstr>
      <vt:lpstr>PowerPoint Presentation</vt:lpstr>
      <vt:lpstr>PowerPoint Presentation</vt:lpstr>
      <vt:lpstr>Roli i parlamenteve në procesin e anëtarësimit në BE</vt:lpstr>
      <vt:lpstr>PowerPoint Presentation</vt:lpstr>
      <vt:lpstr>PowerPoint Presentation</vt:lpstr>
      <vt:lpstr>PowerPoint Presentation</vt:lpstr>
      <vt:lpstr>PowerPoint Presentation</vt:lpstr>
      <vt:lpstr>Komisioni për Integrime Evropiane i Kuvendit të Kosovës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Procesi i integrimit në BE:</dc:title>
  <dc:creator>Valon Novosella</dc:creator>
  <cp:lastModifiedBy>Valon Novosella</cp:lastModifiedBy>
  <cp:revision>55</cp:revision>
  <dcterms:modified xsi:type="dcterms:W3CDTF">2018-01-29T12:55:14Z</dcterms:modified>
</cp:coreProperties>
</file>